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9" r:id="rId4"/>
  </p:sldMasterIdLst>
  <p:notesMasterIdLst>
    <p:notesMasterId r:id="rId39"/>
  </p:notesMasterIdLst>
  <p:handoutMasterIdLst>
    <p:handoutMasterId r:id="rId40"/>
  </p:handoutMasterIdLst>
  <p:sldIdLst>
    <p:sldId id="257" r:id="rId5"/>
    <p:sldId id="693" r:id="rId6"/>
    <p:sldId id="655" r:id="rId7"/>
    <p:sldId id="567" r:id="rId8"/>
    <p:sldId id="704" r:id="rId9"/>
    <p:sldId id="384" r:id="rId10"/>
    <p:sldId id="388" r:id="rId11"/>
    <p:sldId id="425" r:id="rId12"/>
    <p:sldId id="681" r:id="rId13"/>
    <p:sldId id="716" r:id="rId14"/>
    <p:sldId id="722" r:id="rId15"/>
    <p:sldId id="710" r:id="rId16"/>
    <p:sldId id="711" r:id="rId17"/>
    <p:sldId id="719" r:id="rId18"/>
    <p:sldId id="720" r:id="rId19"/>
    <p:sldId id="723" r:id="rId20"/>
    <p:sldId id="712" r:id="rId21"/>
    <p:sldId id="725" r:id="rId22"/>
    <p:sldId id="715" r:id="rId23"/>
    <p:sldId id="717" r:id="rId24"/>
    <p:sldId id="724" r:id="rId25"/>
    <p:sldId id="674" r:id="rId26"/>
    <p:sldId id="678" r:id="rId27"/>
    <p:sldId id="703" r:id="rId28"/>
    <p:sldId id="563" r:id="rId29"/>
    <p:sldId id="509" r:id="rId30"/>
    <p:sldId id="709" r:id="rId31"/>
    <p:sldId id="395" r:id="rId32"/>
    <p:sldId id="684" r:id="rId33"/>
    <p:sldId id="685" r:id="rId34"/>
    <p:sldId id="686" r:id="rId35"/>
    <p:sldId id="687" r:id="rId36"/>
    <p:sldId id="688" r:id="rId37"/>
    <p:sldId id="392" r:id="rId38"/>
  </p:sldIdLst>
  <p:sldSz cx="9144000" cy="6858000" type="screen4x3"/>
  <p:notesSz cx="6797675" cy="9926638"/>
  <p:custDataLst>
    <p:tags r:id="rId41"/>
  </p:custData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n Are Myhren" initials="JA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FCCFF"/>
    <a:srgbClr val="FF66CC"/>
    <a:srgbClr val="C49500"/>
    <a:srgbClr val="7C56A6"/>
    <a:srgbClr val="EDE5F7"/>
    <a:srgbClr val="4C287E"/>
    <a:srgbClr val="33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6" autoAdjust="0"/>
    <p:restoredTop sz="96403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0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jam\Windesk\Varsam%20renovering\Simulering%20och%20m&#228;tning\Varsam%20renovering%20energimatris%201905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jam\Windesk\Varsam%20renovering\Simulering%20och%20m&#228;tning\Varsam%20renovering%20energimatris%201905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staff\home\jam\Windesk\Varsam%20renovering\Simulering%20och%20m&#228;tning\LCA%20payoff%20uppm&#228;tt%20da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ustaff\home\jam\Windesk\Varsam%20renovering\Simulering%20och%20m&#228;tning\LCA%20payoff%20Estlandel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jam\Windesk\Varsam%20renovering\Simulering%20och%20m&#228;tning\Varsam%20renovering%20energimatris%201905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jam\Windesk\LCC%20Alaa%20nya%20energikostnad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Specifik energianvändning</a:t>
            </a:r>
          </a:p>
        </c:rich>
      </c:tx>
      <c:layout>
        <c:manualLayout>
          <c:xMode val="edge"/>
          <c:yMode val="edge"/>
          <c:x val="0.28686160703425628"/>
          <c:y val="3.68250113157170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3078135014548789"/>
          <c:y val="0.13268651238112342"/>
          <c:w val="0.84481722044406438"/>
          <c:h val="0.63681302841695853"/>
        </c:manualLayout>
      </c:layout>
      <c:barChart>
        <c:barDir val="col"/>
        <c:grouping val="stacked"/>
        <c:varyColors val="0"/>
        <c:ser>
          <c:idx val="0"/>
          <c:order val="0"/>
          <c:tx>
            <c:v>Fjärrvärme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Sheet1!$U$7:$V$12</c:f>
              <c:multiLvlStrCache>
                <c:ptCount val="6"/>
                <c:lvl>
                  <c:pt idx="0">
                    <c:v>Hus 25</c:v>
                  </c:pt>
                  <c:pt idx="1">
                    <c:v>Hus 26</c:v>
                  </c:pt>
                  <c:pt idx="2">
                    <c:v>Hus 28</c:v>
                  </c:pt>
                  <c:pt idx="3">
                    <c:v>Hus 25</c:v>
                  </c:pt>
                  <c:pt idx="4">
                    <c:v>Hus 26</c:v>
                  </c:pt>
                  <c:pt idx="5">
                    <c:v>Hus 28</c:v>
                  </c:pt>
                </c:lvl>
                <c:lvl>
                  <c:pt idx="0">
                    <c:v>Före</c:v>
                  </c:pt>
                  <c:pt idx="3">
                    <c:v>Efter</c:v>
                  </c:pt>
                </c:lvl>
              </c:multiLvlStrCache>
            </c:multiLvlStrRef>
          </c:cat>
          <c:val>
            <c:numRef>
              <c:f>Sheet1!$W$7:$W$12</c:f>
              <c:numCache>
                <c:formatCode>0.00</c:formatCode>
                <c:ptCount val="6"/>
                <c:pt idx="0">
                  <c:v>141.25784928847642</c:v>
                </c:pt>
                <c:pt idx="1">
                  <c:v>160.74267996585573</c:v>
                </c:pt>
                <c:pt idx="2">
                  <c:v>145.69690371745625</c:v>
                </c:pt>
                <c:pt idx="3">
                  <c:v>42.915184325857183</c:v>
                </c:pt>
                <c:pt idx="4">
                  <c:v>106.48</c:v>
                </c:pt>
                <c:pt idx="5">
                  <c:v>86.193292632071064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0-4127-857D-8644A169713C}"/>
            </c:ext>
          </c:extLst>
        </c:ser>
        <c:ser>
          <c:idx val="1"/>
          <c:order val="1"/>
          <c:tx>
            <c:v>El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Sheet1!$U$7:$V$12</c:f>
              <c:multiLvlStrCache>
                <c:ptCount val="6"/>
                <c:lvl>
                  <c:pt idx="0">
                    <c:v>Hus 25</c:v>
                  </c:pt>
                  <c:pt idx="1">
                    <c:v>Hus 26</c:v>
                  </c:pt>
                  <c:pt idx="2">
                    <c:v>Hus 28</c:v>
                  </c:pt>
                  <c:pt idx="3">
                    <c:v>Hus 25</c:v>
                  </c:pt>
                  <c:pt idx="4">
                    <c:v>Hus 26</c:v>
                  </c:pt>
                  <c:pt idx="5">
                    <c:v>Hus 28</c:v>
                  </c:pt>
                </c:lvl>
                <c:lvl>
                  <c:pt idx="0">
                    <c:v>Före</c:v>
                  </c:pt>
                  <c:pt idx="3">
                    <c:v>Efter</c:v>
                  </c:pt>
                </c:lvl>
              </c:multiLvlStrCache>
            </c:multiLvlStrRef>
          </c:cat>
          <c:val>
            <c:numRef>
              <c:f>Sheet1!$X$7:$X$12</c:f>
              <c:numCache>
                <c:formatCode>0.00</c:formatCode>
                <c:ptCount val="6"/>
                <c:pt idx="0">
                  <c:v>4.8001005413766435</c:v>
                </c:pt>
                <c:pt idx="1">
                  <c:v>3.2822892498066514</c:v>
                </c:pt>
                <c:pt idx="2">
                  <c:v>3.1742717195153389</c:v>
                </c:pt>
                <c:pt idx="3">
                  <c:v>23.250313225058004</c:v>
                </c:pt>
                <c:pt idx="4">
                  <c:v>3.2822892498066514</c:v>
                </c:pt>
                <c:pt idx="5">
                  <c:v>9.4268349696119689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0-4127-857D-8644A1697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445432"/>
        <c:axId val="416446088"/>
      </c:barChart>
      <c:catAx>
        <c:axId val="41644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6446088"/>
        <c:crosses val="autoZero"/>
        <c:auto val="0"/>
        <c:lblAlgn val="ctr"/>
        <c:lblOffset val="100"/>
        <c:noMultiLvlLbl val="0"/>
      </c:catAx>
      <c:valAx>
        <c:axId val="41644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800" b="0" i="0" baseline="0">
                    <a:effectLst/>
                  </a:rPr>
                  <a:t>kWh/m2, år</a:t>
                </a:r>
                <a:endParaRPr lang="sv-SE">
                  <a:effectLst/>
                </a:endParaRPr>
              </a:p>
            </c:rich>
          </c:tx>
          <c:layout>
            <c:manualLayout>
              <c:xMode val="edge"/>
              <c:yMode val="edge"/>
              <c:x val="9.4575816293551423E-3"/>
              <c:y val="0.26379981841964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644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88782067035142"/>
          <c:y val="5.7416163161358141E-2"/>
          <c:w val="0.17729899908502242"/>
          <c:h val="0.17416322564842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Primärenergianvändning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196296701392516"/>
          <c:y val="0.13560210541447312"/>
          <c:w val="0.83330215913098948"/>
          <c:h val="0.64906144602636984"/>
        </c:manualLayout>
      </c:layout>
      <c:barChart>
        <c:barDir val="col"/>
        <c:grouping val="stacked"/>
        <c:varyColors val="0"/>
        <c:ser>
          <c:idx val="1"/>
          <c:order val="0"/>
          <c:tx>
            <c:v>Primärenergi BBR25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Sheet1!$U$7:$V$12</c:f>
              <c:multiLvlStrCache>
                <c:ptCount val="6"/>
                <c:lvl>
                  <c:pt idx="0">
                    <c:v>Hus 25</c:v>
                  </c:pt>
                  <c:pt idx="1">
                    <c:v>Hus 26</c:v>
                  </c:pt>
                  <c:pt idx="2">
                    <c:v>Hus 28</c:v>
                  </c:pt>
                  <c:pt idx="3">
                    <c:v>Hus 25</c:v>
                  </c:pt>
                  <c:pt idx="4">
                    <c:v>Hus 26</c:v>
                  </c:pt>
                  <c:pt idx="5">
                    <c:v>Hus 28</c:v>
                  </c:pt>
                </c:lvl>
                <c:lvl>
                  <c:pt idx="0">
                    <c:v>Före</c:v>
                  </c:pt>
                  <c:pt idx="3">
                    <c:v>Efter</c:v>
                  </c:pt>
                </c:lvl>
              </c:multiLvlStrCache>
            </c:multiLvlStrRef>
          </c:cat>
          <c:val>
            <c:numRef>
              <c:f>Sheet1!$AA$7:$AA$12</c:f>
              <c:numCache>
                <c:formatCode>General</c:formatCode>
                <c:ptCount val="6"/>
                <c:pt idx="0">
                  <c:v>124.11500846223255</c:v>
                </c:pt>
                <c:pt idx="1">
                  <c:v>138.32861897128865</c:v>
                </c:pt>
                <c:pt idx="2">
                  <c:v>125.64644872390066</c:v>
                </c:pt>
                <c:pt idx="3">
                  <c:v>66.763071238291658</c:v>
                </c:pt>
                <c:pt idx="4">
                  <c:v>93.109718999742199</c:v>
                </c:pt>
                <c:pt idx="5">
                  <c:v>84.396857152875185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8-4E16-A765-9FB564C0B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445432"/>
        <c:axId val="416446088"/>
      </c:barChart>
      <c:catAx>
        <c:axId val="41644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6446088"/>
        <c:crosses val="autoZero"/>
        <c:auto val="1"/>
        <c:lblAlgn val="ctr"/>
        <c:lblOffset val="100"/>
        <c:noMultiLvlLbl val="0"/>
      </c:catAx>
      <c:valAx>
        <c:axId val="41644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800" b="0" i="0" baseline="0">
                    <a:effectLst/>
                  </a:rPr>
                  <a:t>kWh/m2, år</a:t>
                </a:r>
                <a:endParaRPr lang="sv-SE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644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85797237270047"/>
          <c:y val="0.1673650944416793"/>
          <c:w val="0.34165375652971541"/>
          <c:h val="0.10123052973639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b="0" dirty="0"/>
              <a:t>Livscykelanalys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627546519107587"/>
          <c:y val="0.12049256967315661"/>
          <c:w val="0.79975906038451372"/>
          <c:h val="0.64032596945024078"/>
        </c:manualLayout>
      </c:layout>
      <c:scatterChart>
        <c:scatterStyle val="lineMarker"/>
        <c:varyColors val="0"/>
        <c:ser>
          <c:idx val="1"/>
          <c:order val="0"/>
          <c:tx>
            <c:strRef>
              <c:f>'GWP po'!$T$2</c:f>
              <c:strCache>
                <c:ptCount val="1"/>
                <c:pt idx="0">
                  <c:v>Hus 25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'GWP po'!$R$3:$R$53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'GWP po'!$T$3:$T$53</c:f>
              <c:numCache>
                <c:formatCode>General</c:formatCode>
                <c:ptCount val="51"/>
                <c:pt idx="0">
                  <c:v>0</c:v>
                </c:pt>
                <c:pt idx="1">
                  <c:v>94506</c:v>
                </c:pt>
                <c:pt idx="2">
                  <c:v>88232</c:v>
                </c:pt>
                <c:pt idx="3">
                  <c:v>81958</c:v>
                </c:pt>
                <c:pt idx="4">
                  <c:v>75684</c:v>
                </c:pt>
                <c:pt idx="5">
                  <c:v>69410</c:v>
                </c:pt>
                <c:pt idx="6">
                  <c:v>63136</c:v>
                </c:pt>
                <c:pt idx="7">
                  <c:v>56862</c:v>
                </c:pt>
                <c:pt idx="8">
                  <c:v>50588</c:v>
                </c:pt>
                <c:pt idx="9">
                  <c:v>44314</c:v>
                </c:pt>
                <c:pt idx="10">
                  <c:v>38040</c:v>
                </c:pt>
                <c:pt idx="11">
                  <c:v>31766</c:v>
                </c:pt>
                <c:pt idx="12">
                  <c:v>25492</c:v>
                </c:pt>
                <c:pt idx="13">
                  <c:v>19218</c:v>
                </c:pt>
                <c:pt idx="14">
                  <c:v>12944</c:v>
                </c:pt>
                <c:pt idx="15">
                  <c:v>6670</c:v>
                </c:pt>
                <c:pt idx="16">
                  <c:v>396</c:v>
                </c:pt>
                <c:pt idx="17">
                  <c:v>-5878</c:v>
                </c:pt>
                <c:pt idx="18">
                  <c:v>-12152</c:v>
                </c:pt>
                <c:pt idx="19">
                  <c:v>-18426</c:v>
                </c:pt>
                <c:pt idx="20">
                  <c:v>-24700</c:v>
                </c:pt>
                <c:pt idx="21">
                  <c:v>-30974</c:v>
                </c:pt>
                <c:pt idx="22">
                  <c:v>-37248</c:v>
                </c:pt>
                <c:pt idx="23">
                  <c:v>-43522</c:v>
                </c:pt>
                <c:pt idx="24">
                  <c:v>-49796</c:v>
                </c:pt>
                <c:pt idx="25">
                  <c:v>-56070</c:v>
                </c:pt>
                <c:pt idx="26">
                  <c:v>-62344</c:v>
                </c:pt>
                <c:pt idx="27">
                  <c:v>-68618</c:v>
                </c:pt>
                <c:pt idx="28">
                  <c:v>-74892</c:v>
                </c:pt>
                <c:pt idx="29">
                  <c:v>-81166</c:v>
                </c:pt>
                <c:pt idx="30">
                  <c:v>-87440</c:v>
                </c:pt>
                <c:pt idx="31">
                  <c:v>-93714</c:v>
                </c:pt>
                <c:pt idx="32">
                  <c:v>-99988</c:v>
                </c:pt>
                <c:pt idx="33">
                  <c:v>-106262</c:v>
                </c:pt>
                <c:pt idx="34">
                  <c:v>-112536</c:v>
                </c:pt>
                <c:pt idx="35">
                  <c:v>-118810</c:v>
                </c:pt>
                <c:pt idx="36">
                  <c:v>-125084</c:v>
                </c:pt>
                <c:pt idx="37">
                  <c:v>-131358</c:v>
                </c:pt>
                <c:pt idx="38">
                  <c:v>-137632</c:v>
                </c:pt>
                <c:pt idx="39">
                  <c:v>-143906</c:v>
                </c:pt>
                <c:pt idx="40">
                  <c:v>-150180</c:v>
                </c:pt>
                <c:pt idx="41">
                  <c:v>-156454</c:v>
                </c:pt>
                <c:pt idx="42">
                  <c:v>-162728</c:v>
                </c:pt>
                <c:pt idx="43">
                  <c:v>-169002</c:v>
                </c:pt>
                <c:pt idx="44">
                  <c:v>-175276</c:v>
                </c:pt>
                <c:pt idx="45">
                  <c:v>-181550</c:v>
                </c:pt>
                <c:pt idx="46">
                  <c:v>-187824</c:v>
                </c:pt>
                <c:pt idx="47">
                  <c:v>-194098</c:v>
                </c:pt>
                <c:pt idx="48">
                  <c:v>-200372</c:v>
                </c:pt>
                <c:pt idx="49">
                  <c:v>-206646</c:v>
                </c:pt>
                <c:pt idx="50">
                  <c:v>-212920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AE-49D0-8E45-659C4CDC5CE8}"/>
            </c:ext>
          </c:extLst>
        </c:ser>
        <c:ser>
          <c:idx val="0"/>
          <c:order val="1"/>
          <c:tx>
            <c:strRef>
              <c:f>'GWP po'!$S$2</c:f>
              <c:strCache>
                <c:ptCount val="1"/>
                <c:pt idx="0">
                  <c:v>Hus 26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'GWP po'!$R$3:$R$53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'GWP po'!$S$3:$S$53</c:f>
              <c:numCache>
                <c:formatCode>General</c:formatCode>
                <c:ptCount val="51"/>
                <c:pt idx="0">
                  <c:v>0</c:v>
                </c:pt>
                <c:pt idx="1">
                  <c:v>100102</c:v>
                </c:pt>
                <c:pt idx="2">
                  <c:v>96224</c:v>
                </c:pt>
                <c:pt idx="3">
                  <c:v>92346</c:v>
                </c:pt>
                <c:pt idx="4">
                  <c:v>88468</c:v>
                </c:pt>
                <c:pt idx="5">
                  <c:v>84590</c:v>
                </c:pt>
                <c:pt idx="6">
                  <c:v>80712</c:v>
                </c:pt>
                <c:pt idx="7">
                  <c:v>76834</c:v>
                </c:pt>
                <c:pt idx="8">
                  <c:v>72956</c:v>
                </c:pt>
                <c:pt idx="9">
                  <c:v>69078</c:v>
                </c:pt>
                <c:pt idx="10">
                  <c:v>65200</c:v>
                </c:pt>
                <c:pt idx="11">
                  <c:v>61322</c:v>
                </c:pt>
                <c:pt idx="12">
                  <c:v>57444</c:v>
                </c:pt>
                <c:pt idx="13">
                  <c:v>53566</c:v>
                </c:pt>
                <c:pt idx="14">
                  <c:v>49688</c:v>
                </c:pt>
                <c:pt idx="15">
                  <c:v>45810</c:v>
                </c:pt>
                <c:pt idx="16">
                  <c:v>41932</c:v>
                </c:pt>
                <c:pt idx="17">
                  <c:v>38054</c:v>
                </c:pt>
                <c:pt idx="18">
                  <c:v>34176</c:v>
                </c:pt>
                <c:pt idx="19">
                  <c:v>30298</c:v>
                </c:pt>
                <c:pt idx="20">
                  <c:v>26420</c:v>
                </c:pt>
                <c:pt idx="21">
                  <c:v>22542</c:v>
                </c:pt>
                <c:pt idx="22">
                  <c:v>18664</c:v>
                </c:pt>
                <c:pt idx="23">
                  <c:v>14786</c:v>
                </c:pt>
                <c:pt idx="24">
                  <c:v>10908</c:v>
                </c:pt>
                <c:pt idx="25">
                  <c:v>7030</c:v>
                </c:pt>
                <c:pt idx="26">
                  <c:v>3152</c:v>
                </c:pt>
                <c:pt idx="27">
                  <c:v>-726</c:v>
                </c:pt>
                <c:pt idx="28">
                  <c:v>-4604</c:v>
                </c:pt>
                <c:pt idx="29">
                  <c:v>-8482</c:v>
                </c:pt>
                <c:pt idx="30">
                  <c:v>-12360</c:v>
                </c:pt>
                <c:pt idx="31">
                  <c:v>-16238</c:v>
                </c:pt>
                <c:pt idx="32">
                  <c:v>-20116</c:v>
                </c:pt>
                <c:pt idx="33">
                  <c:v>-23994</c:v>
                </c:pt>
                <c:pt idx="34">
                  <c:v>-27872</c:v>
                </c:pt>
                <c:pt idx="35">
                  <c:v>-31750</c:v>
                </c:pt>
                <c:pt idx="36">
                  <c:v>-35628</c:v>
                </c:pt>
                <c:pt idx="37">
                  <c:v>-39506</c:v>
                </c:pt>
                <c:pt idx="38">
                  <c:v>-43384</c:v>
                </c:pt>
                <c:pt idx="39">
                  <c:v>-47262</c:v>
                </c:pt>
                <c:pt idx="40">
                  <c:v>-51140</c:v>
                </c:pt>
                <c:pt idx="41">
                  <c:v>-55018</c:v>
                </c:pt>
                <c:pt idx="42">
                  <c:v>-58896</c:v>
                </c:pt>
                <c:pt idx="43">
                  <c:v>-62774</c:v>
                </c:pt>
                <c:pt idx="44">
                  <c:v>-66652</c:v>
                </c:pt>
                <c:pt idx="45">
                  <c:v>-70530</c:v>
                </c:pt>
                <c:pt idx="46">
                  <c:v>-74408</c:v>
                </c:pt>
                <c:pt idx="47">
                  <c:v>-78286</c:v>
                </c:pt>
                <c:pt idx="48">
                  <c:v>-82164</c:v>
                </c:pt>
                <c:pt idx="49">
                  <c:v>-86042</c:v>
                </c:pt>
                <c:pt idx="50">
                  <c:v>-89920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AE-49D0-8E45-659C4CDC5CE8}"/>
            </c:ext>
          </c:extLst>
        </c:ser>
        <c:ser>
          <c:idx val="2"/>
          <c:order val="2"/>
          <c:tx>
            <c:strRef>
              <c:f>'GWP po'!$U$2</c:f>
              <c:strCache>
                <c:ptCount val="1"/>
                <c:pt idx="0">
                  <c:v>Hus 28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'GWP po'!$R$3:$R$53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'GWP po'!$U$3:$U$53</c:f>
              <c:numCache>
                <c:formatCode>General</c:formatCode>
                <c:ptCount val="51"/>
                <c:pt idx="0">
                  <c:v>0</c:v>
                </c:pt>
                <c:pt idx="1">
                  <c:v>97738</c:v>
                </c:pt>
                <c:pt idx="2">
                  <c:v>92896</c:v>
                </c:pt>
                <c:pt idx="3">
                  <c:v>88054</c:v>
                </c:pt>
                <c:pt idx="4">
                  <c:v>83212</c:v>
                </c:pt>
                <c:pt idx="5">
                  <c:v>78370</c:v>
                </c:pt>
                <c:pt idx="6">
                  <c:v>73528</c:v>
                </c:pt>
                <c:pt idx="7">
                  <c:v>68686</c:v>
                </c:pt>
                <c:pt idx="8">
                  <c:v>63844</c:v>
                </c:pt>
                <c:pt idx="9">
                  <c:v>59002</c:v>
                </c:pt>
                <c:pt idx="10">
                  <c:v>54160</c:v>
                </c:pt>
                <c:pt idx="11">
                  <c:v>49318</c:v>
                </c:pt>
                <c:pt idx="12">
                  <c:v>44476</c:v>
                </c:pt>
                <c:pt idx="13">
                  <c:v>39634</c:v>
                </c:pt>
                <c:pt idx="14">
                  <c:v>34792</c:v>
                </c:pt>
                <c:pt idx="15">
                  <c:v>29950</c:v>
                </c:pt>
                <c:pt idx="16">
                  <c:v>25108</c:v>
                </c:pt>
                <c:pt idx="17">
                  <c:v>20266</c:v>
                </c:pt>
                <c:pt idx="18">
                  <c:v>15424</c:v>
                </c:pt>
                <c:pt idx="19">
                  <c:v>10582</c:v>
                </c:pt>
                <c:pt idx="20">
                  <c:v>5740</c:v>
                </c:pt>
                <c:pt idx="21">
                  <c:v>898</c:v>
                </c:pt>
                <c:pt idx="22">
                  <c:v>-3944</c:v>
                </c:pt>
                <c:pt idx="23">
                  <c:v>-8786</c:v>
                </c:pt>
                <c:pt idx="24">
                  <c:v>-13628</c:v>
                </c:pt>
                <c:pt idx="25">
                  <c:v>-18470</c:v>
                </c:pt>
                <c:pt idx="26">
                  <c:v>-23312</c:v>
                </c:pt>
                <c:pt idx="27">
                  <c:v>-28154</c:v>
                </c:pt>
                <c:pt idx="28">
                  <c:v>-32996</c:v>
                </c:pt>
                <c:pt idx="29">
                  <c:v>-37838</c:v>
                </c:pt>
                <c:pt idx="30">
                  <c:v>-42680</c:v>
                </c:pt>
                <c:pt idx="31">
                  <c:v>-47522</c:v>
                </c:pt>
                <c:pt idx="32">
                  <c:v>-52364</c:v>
                </c:pt>
                <c:pt idx="33">
                  <c:v>-57206</c:v>
                </c:pt>
                <c:pt idx="34">
                  <c:v>-62048</c:v>
                </c:pt>
                <c:pt idx="35">
                  <c:v>-66890</c:v>
                </c:pt>
                <c:pt idx="36">
                  <c:v>-71732</c:v>
                </c:pt>
                <c:pt idx="37">
                  <c:v>-76574</c:v>
                </c:pt>
                <c:pt idx="38">
                  <c:v>-81416</c:v>
                </c:pt>
                <c:pt idx="39">
                  <c:v>-86258</c:v>
                </c:pt>
                <c:pt idx="40">
                  <c:v>-91100</c:v>
                </c:pt>
                <c:pt idx="41">
                  <c:v>-95942</c:v>
                </c:pt>
                <c:pt idx="42">
                  <c:v>-100784</c:v>
                </c:pt>
                <c:pt idx="43">
                  <c:v>-105626</c:v>
                </c:pt>
                <c:pt idx="44">
                  <c:v>-110468</c:v>
                </c:pt>
                <c:pt idx="45">
                  <c:v>-115310</c:v>
                </c:pt>
                <c:pt idx="46">
                  <c:v>-120152</c:v>
                </c:pt>
                <c:pt idx="47">
                  <c:v>-124994</c:v>
                </c:pt>
                <c:pt idx="48">
                  <c:v>-129836</c:v>
                </c:pt>
                <c:pt idx="49">
                  <c:v>-134678</c:v>
                </c:pt>
                <c:pt idx="50">
                  <c:v>-139520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AE-49D0-8E45-659C4CDC5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24920"/>
        <c:axId val="1"/>
      </c:scatterChart>
      <c:valAx>
        <c:axId val="49112492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År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 kg CO2eq</a:t>
                </a:r>
              </a:p>
            </c:rich>
          </c:tx>
          <c:layout>
            <c:manualLayout>
              <c:xMode val="edge"/>
              <c:yMode val="edge"/>
              <c:x val="9.8150859054876253E-3"/>
              <c:y val="0.2487246989978366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49112492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5430512389379705"/>
          <c:y val="0.17732460346249759"/>
          <c:w val="0.37899897210300632"/>
          <c:h val="5.760612832528591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'GWP po'!$T$1</c:f>
              <c:strCache>
                <c:ptCount val="1"/>
                <c:pt idx="0">
                  <c:v>Hus 25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'GWP po'!$R$2:$R$52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'GWP po'!$T$2:$T$52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127780</c:v>
                </c:pt>
                <c:pt idx="3">
                  <c:v>154780</c:v>
                </c:pt>
                <c:pt idx="4">
                  <c:v>181780</c:v>
                </c:pt>
                <c:pt idx="5">
                  <c:v>208780</c:v>
                </c:pt>
                <c:pt idx="6">
                  <c:v>235780</c:v>
                </c:pt>
                <c:pt idx="7">
                  <c:v>262780</c:v>
                </c:pt>
                <c:pt idx="8">
                  <c:v>289780</c:v>
                </c:pt>
                <c:pt idx="9">
                  <c:v>316780</c:v>
                </c:pt>
                <c:pt idx="10">
                  <c:v>343780</c:v>
                </c:pt>
                <c:pt idx="11">
                  <c:v>370780</c:v>
                </c:pt>
                <c:pt idx="12">
                  <c:v>397780</c:v>
                </c:pt>
                <c:pt idx="13">
                  <c:v>424780</c:v>
                </c:pt>
                <c:pt idx="14">
                  <c:v>451780</c:v>
                </c:pt>
                <c:pt idx="15">
                  <c:v>478780</c:v>
                </c:pt>
                <c:pt idx="16">
                  <c:v>505780</c:v>
                </c:pt>
                <c:pt idx="17">
                  <c:v>532780</c:v>
                </c:pt>
                <c:pt idx="18">
                  <c:v>559780</c:v>
                </c:pt>
                <c:pt idx="19">
                  <c:v>586780</c:v>
                </c:pt>
                <c:pt idx="20">
                  <c:v>613780</c:v>
                </c:pt>
                <c:pt idx="21">
                  <c:v>640780</c:v>
                </c:pt>
                <c:pt idx="22">
                  <c:v>667780</c:v>
                </c:pt>
                <c:pt idx="23">
                  <c:v>694780</c:v>
                </c:pt>
                <c:pt idx="24">
                  <c:v>721780</c:v>
                </c:pt>
                <c:pt idx="25">
                  <c:v>748780</c:v>
                </c:pt>
                <c:pt idx="26">
                  <c:v>775780</c:v>
                </c:pt>
                <c:pt idx="27">
                  <c:v>802780</c:v>
                </c:pt>
                <c:pt idx="28">
                  <c:v>829780</c:v>
                </c:pt>
                <c:pt idx="29">
                  <c:v>856780</c:v>
                </c:pt>
                <c:pt idx="30">
                  <c:v>883780</c:v>
                </c:pt>
                <c:pt idx="31">
                  <c:v>910780</c:v>
                </c:pt>
                <c:pt idx="32">
                  <c:v>937780</c:v>
                </c:pt>
                <c:pt idx="33">
                  <c:v>964780</c:v>
                </c:pt>
                <c:pt idx="34">
                  <c:v>991780</c:v>
                </c:pt>
                <c:pt idx="35">
                  <c:v>1018780</c:v>
                </c:pt>
                <c:pt idx="36">
                  <c:v>1045780</c:v>
                </c:pt>
                <c:pt idx="37">
                  <c:v>1072780</c:v>
                </c:pt>
                <c:pt idx="38">
                  <c:v>1099780</c:v>
                </c:pt>
                <c:pt idx="39">
                  <c:v>1126780</c:v>
                </c:pt>
                <c:pt idx="40">
                  <c:v>1153780</c:v>
                </c:pt>
                <c:pt idx="41">
                  <c:v>1180780</c:v>
                </c:pt>
                <c:pt idx="42">
                  <c:v>1207780</c:v>
                </c:pt>
                <c:pt idx="43">
                  <c:v>1234780</c:v>
                </c:pt>
                <c:pt idx="44">
                  <c:v>1261780</c:v>
                </c:pt>
                <c:pt idx="45">
                  <c:v>1288780</c:v>
                </c:pt>
                <c:pt idx="46">
                  <c:v>1315780</c:v>
                </c:pt>
                <c:pt idx="47">
                  <c:v>1342780</c:v>
                </c:pt>
                <c:pt idx="48">
                  <c:v>1369780</c:v>
                </c:pt>
                <c:pt idx="49">
                  <c:v>1396780</c:v>
                </c:pt>
                <c:pt idx="50">
                  <c:v>1423780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12-4DF1-8FBC-D25B339C5188}"/>
            </c:ext>
          </c:extLst>
        </c:ser>
        <c:ser>
          <c:idx val="0"/>
          <c:order val="1"/>
          <c:tx>
            <c:strRef>
              <c:f>'GWP po'!$S$1</c:f>
              <c:strCache>
                <c:ptCount val="1"/>
                <c:pt idx="0">
                  <c:v>Hus 26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'GWP po'!$R$2:$R$52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'GWP po'!$S$2:$S$52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90280</c:v>
                </c:pt>
                <c:pt idx="3">
                  <c:v>76580</c:v>
                </c:pt>
                <c:pt idx="4">
                  <c:v>62880</c:v>
                </c:pt>
                <c:pt idx="5">
                  <c:v>49180</c:v>
                </c:pt>
                <c:pt idx="6">
                  <c:v>35480</c:v>
                </c:pt>
                <c:pt idx="7">
                  <c:v>21780</c:v>
                </c:pt>
                <c:pt idx="8">
                  <c:v>8080</c:v>
                </c:pt>
                <c:pt idx="9">
                  <c:v>-5620</c:v>
                </c:pt>
                <c:pt idx="10">
                  <c:v>-19320</c:v>
                </c:pt>
                <c:pt idx="11">
                  <c:v>-33020</c:v>
                </c:pt>
                <c:pt idx="12">
                  <c:v>-46720</c:v>
                </c:pt>
                <c:pt idx="13">
                  <c:v>-60420</c:v>
                </c:pt>
                <c:pt idx="14">
                  <c:v>-74120</c:v>
                </c:pt>
                <c:pt idx="15">
                  <c:v>-87820</c:v>
                </c:pt>
                <c:pt idx="16">
                  <c:v>-101520</c:v>
                </c:pt>
                <c:pt idx="17">
                  <c:v>-115220</c:v>
                </c:pt>
                <c:pt idx="18">
                  <c:v>-128920</c:v>
                </c:pt>
                <c:pt idx="19">
                  <c:v>-142620</c:v>
                </c:pt>
                <c:pt idx="20">
                  <c:v>-156320</c:v>
                </c:pt>
                <c:pt idx="21">
                  <c:v>-170020</c:v>
                </c:pt>
                <c:pt idx="22">
                  <c:v>-183720</c:v>
                </c:pt>
                <c:pt idx="23">
                  <c:v>-197420</c:v>
                </c:pt>
                <c:pt idx="24">
                  <c:v>-211120</c:v>
                </c:pt>
                <c:pt idx="25">
                  <c:v>-224820</c:v>
                </c:pt>
                <c:pt idx="26">
                  <c:v>-238520</c:v>
                </c:pt>
                <c:pt idx="27">
                  <c:v>-252220</c:v>
                </c:pt>
                <c:pt idx="28">
                  <c:v>-265920</c:v>
                </c:pt>
                <c:pt idx="29">
                  <c:v>-279620</c:v>
                </c:pt>
                <c:pt idx="30">
                  <c:v>-293320</c:v>
                </c:pt>
                <c:pt idx="31">
                  <c:v>-307020</c:v>
                </c:pt>
                <c:pt idx="32">
                  <c:v>-320720</c:v>
                </c:pt>
                <c:pt idx="33">
                  <c:v>-334420</c:v>
                </c:pt>
                <c:pt idx="34">
                  <c:v>-348120</c:v>
                </c:pt>
                <c:pt idx="35">
                  <c:v>-361820</c:v>
                </c:pt>
                <c:pt idx="36">
                  <c:v>-375520</c:v>
                </c:pt>
                <c:pt idx="37">
                  <c:v>-389220</c:v>
                </c:pt>
                <c:pt idx="38">
                  <c:v>-402920</c:v>
                </c:pt>
                <c:pt idx="39">
                  <c:v>-416620</c:v>
                </c:pt>
                <c:pt idx="40">
                  <c:v>-430320</c:v>
                </c:pt>
                <c:pt idx="41">
                  <c:v>-444020</c:v>
                </c:pt>
                <c:pt idx="42">
                  <c:v>-457720</c:v>
                </c:pt>
                <c:pt idx="43">
                  <c:v>-471420</c:v>
                </c:pt>
                <c:pt idx="44">
                  <c:v>-485120</c:v>
                </c:pt>
                <c:pt idx="45">
                  <c:v>-498820</c:v>
                </c:pt>
                <c:pt idx="46">
                  <c:v>-512520</c:v>
                </c:pt>
                <c:pt idx="47">
                  <c:v>-526220</c:v>
                </c:pt>
                <c:pt idx="48">
                  <c:v>-539920</c:v>
                </c:pt>
                <c:pt idx="49">
                  <c:v>-553620</c:v>
                </c:pt>
                <c:pt idx="50">
                  <c:v>-567320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12-4DF1-8FBC-D25B339C5188}"/>
            </c:ext>
          </c:extLst>
        </c:ser>
        <c:ser>
          <c:idx val="2"/>
          <c:order val="2"/>
          <c:tx>
            <c:strRef>
              <c:f>'GWP po'!$U$1</c:f>
              <c:strCache>
                <c:ptCount val="1"/>
                <c:pt idx="0">
                  <c:v>Hus 28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'GWP po'!$R$2:$R$52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'GWP po'!$U$2:$U$52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99000</c:v>
                </c:pt>
                <c:pt idx="3">
                  <c:v>95420</c:v>
                </c:pt>
                <c:pt idx="4">
                  <c:v>91840</c:v>
                </c:pt>
                <c:pt idx="5">
                  <c:v>88260</c:v>
                </c:pt>
                <c:pt idx="6">
                  <c:v>84680</c:v>
                </c:pt>
                <c:pt idx="7">
                  <c:v>81100</c:v>
                </c:pt>
                <c:pt idx="8">
                  <c:v>77520</c:v>
                </c:pt>
                <c:pt idx="9">
                  <c:v>73940</c:v>
                </c:pt>
                <c:pt idx="10">
                  <c:v>70360</c:v>
                </c:pt>
                <c:pt idx="11">
                  <c:v>66780</c:v>
                </c:pt>
                <c:pt idx="12">
                  <c:v>63200</c:v>
                </c:pt>
                <c:pt idx="13">
                  <c:v>59620</c:v>
                </c:pt>
                <c:pt idx="14">
                  <c:v>56040</c:v>
                </c:pt>
                <c:pt idx="15">
                  <c:v>52460</c:v>
                </c:pt>
                <c:pt idx="16">
                  <c:v>48880</c:v>
                </c:pt>
                <c:pt idx="17">
                  <c:v>45300</c:v>
                </c:pt>
                <c:pt idx="18">
                  <c:v>41720</c:v>
                </c:pt>
                <c:pt idx="19">
                  <c:v>38140</c:v>
                </c:pt>
                <c:pt idx="20">
                  <c:v>34560</c:v>
                </c:pt>
                <c:pt idx="21">
                  <c:v>30980</c:v>
                </c:pt>
                <c:pt idx="22">
                  <c:v>27400</c:v>
                </c:pt>
                <c:pt idx="23">
                  <c:v>23820</c:v>
                </c:pt>
                <c:pt idx="24">
                  <c:v>20240</c:v>
                </c:pt>
                <c:pt idx="25">
                  <c:v>16660</c:v>
                </c:pt>
                <c:pt idx="26">
                  <c:v>13080</c:v>
                </c:pt>
                <c:pt idx="27">
                  <c:v>9500</c:v>
                </c:pt>
                <c:pt idx="28">
                  <c:v>5920</c:v>
                </c:pt>
                <c:pt idx="29">
                  <c:v>2340</c:v>
                </c:pt>
                <c:pt idx="30">
                  <c:v>-1240</c:v>
                </c:pt>
                <c:pt idx="31">
                  <c:v>-4820</c:v>
                </c:pt>
                <c:pt idx="32">
                  <c:v>-8400</c:v>
                </c:pt>
                <c:pt idx="33">
                  <c:v>-11980</c:v>
                </c:pt>
                <c:pt idx="34">
                  <c:v>-15560</c:v>
                </c:pt>
                <c:pt idx="35">
                  <c:v>-19140</c:v>
                </c:pt>
                <c:pt idx="36">
                  <c:v>-22720</c:v>
                </c:pt>
                <c:pt idx="37">
                  <c:v>-26300</c:v>
                </c:pt>
                <c:pt idx="38">
                  <c:v>-29880</c:v>
                </c:pt>
                <c:pt idx="39">
                  <c:v>-33460</c:v>
                </c:pt>
                <c:pt idx="40">
                  <c:v>-37040</c:v>
                </c:pt>
                <c:pt idx="41">
                  <c:v>-40620</c:v>
                </c:pt>
                <c:pt idx="42">
                  <c:v>-44200</c:v>
                </c:pt>
                <c:pt idx="43">
                  <c:v>-47780</c:v>
                </c:pt>
                <c:pt idx="44">
                  <c:v>-51360</c:v>
                </c:pt>
                <c:pt idx="45">
                  <c:v>-54940</c:v>
                </c:pt>
                <c:pt idx="46">
                  <c:v>-58520</c:v>
                </c:pt>
                <c:pt idx="47">
                  <c:v>-62100</c:v>
                </c:pt>
                <c:pt idx="48">
                  <c:v>-65680</c:v>
                </c:pt>
                <c:pt idx="49">
                  <c:v>-69260</c:v>
                </c:pt>
                <c:pt idx="50">
                  <c:v>-72840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12-4DF1-8FBC-D25B339C5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449328"/>
        <c:axId val="1"/>
      </c:scatterChart>
      <c:valAx>
        <c:axId val="457449328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År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 kg CO2eq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457449328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046565882781377"/>
          <c:y val="8.8156366464332239E-2"/>
          <c:w val="0.48642718375956207"/>
          <c:h val="5.9991658625604204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Årlig energikostnad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2081812301012235"/>
          <c:y val="0.14317258399860333"/>
          <c:w val="0.82985686533545633"/>
          <c:h val="0.59883425651118127"/>
        </c:manualLayout>
      </c:layout>
      <c:barChart>
        <c:barDir val="col"/>
        <c:grouping val="stacked"/>
        <c:varyColors val="0"/>
        <c:ser>
          <c:idx val="0"/>
          <c:order val="0"/>
          <c:tx>
            <c:v>Fjärrvärme 0,65 kr/kWh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Sheet1!$U$7:$V$12</c:f>
              <c:multiLvlStrCache>
                <c:ptCount val="6"/>
                <c:lvl>
                  <c:pt idx="0">
                    <c:v>Hus 25</c:v>
                  </c:pt>
                  <c:pt idx="1">
                    <c:v>Hus 26</c:v>
                  </c:pt>
                  <c:pt idx="2">
                    <c:v>Hus 28</c:v>
                  </c:pt>
                  <c:pt idx="3">
                    <c:v>Hus 25</c:v>
                  </c:pt>
                  <c:pt idx="4">
                    <c:v>Hus 26</c:v>
                  </c:pt>
                  <c:pt idx="5">
                    <c:v>Hus 28</c:v>
                  </c:pt>
                </c:lvl>
                <c:lvl>
                  <c:pt idx="0">
                    <c:v>Före</c:v>
                  </c:pt>
                  <c:pt idx="3">
                    <c:v>Efter</c:v>
                  </c:pt>
                </c:lvl>
              </c:multiLvlStrCache>
            </c:multiLvlStrRef>
          </c:cat>
          <c:val>
            <c:numRef>
              <c:f>Sheet1!$AC$7:$AC$12</c:f>
              <c:numCache>
                <c:formatCode>General</c:formatCode>
                <c:ptCount val="6"/>
                <c:pt idx="0">
                  <c:v>91.817602037509673</c:v>
                </c:pt>
                <c:pt idx="1">
                  <c:v>104.48274197780623</c:v>
                </c:pt>
                <c:pt idx="2">
                  <c:v>94.702987416346573</c:v>
                </c:pt>
                <c:pt idx="3">
                  <c:v>27.894869811807169</c:v>
                </c:pt>
                <c:pt idx="4">
                  <c:v>69.212000000000003</c:v>
                </c:pt>
                <c:pt idx="5">
                  <c:v>56.023499999999999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8-4BC1-ADB9-AAF57C5BED74}"/>
            </c:ext>
          </c:extLst>
        </c:ser>
        <c:ser>
          <c:idx val="1"/>
          <c:order val="1"/>
          <c:tx>
            <c:v>El 1,30 kr/kWh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Sheet1!$U$7:$V$12</c:f>
              <c:multiLvlStrCache>
                <c:ptCount val="6"/>
                <c:lvl>
                  <c:pt idx="0">
                    <c:v>Hus 25</c:v>
                  </c:pt>
                  <c:pt idx="1">
                    <c:v>Hus 26</c:v>
                  </c:pt>
                  <c:pt idx="2">
                    <c:v>Hus 28</c:v>
                  </c:pt>
                  <c:pt idx="3">
                    <c:v>Hus 25</c:v>
                  </c:pt>
                  <c:pt idx="4">
                    <c:v>Hus 26</c:v>
                  </c:pt>
                  <c:pt idx="5">
                    <c:v>Hus 28</c:v>
                  </c:pt>
                </c:lvl>
                <c:lvl>
                  <c:pt idx="0">
                    <c:v>Före</c:v>
                  </c:pt>
                  <c:pt idx="3">
                    <c:v>Efter</c:v>
                  </c:pt>
                </c:lvl>
              </c:multiLvlStrCache>
            </c:multiLvlStrRef>
          </c:cat>
          <c:val>
            <c:numRef>
              <c:f>Sheet1!$AD$7:$AD$12</c:f>
              <c:numCache>
                <c:formatCode>General</c:formatCode>
                <c:ptCount val="6"/>
                <c:pt idx="0">
                  <c:v>6.240130703789637</c:v>
                </c:pt>
                <c:pt idx="1">
                  <c:v>4.2669760247486472</c:v>
                </c:pt>
                <c:pt idx="2">
                  <c:v>4.1265532353699408</c:v>
                </c:pt>
                <c:pt idx="3">
                  <c:v>30.225407192575407</c:v>
                </c:pt>
                <c:pt idx="4">
                  <c:v>4.2669760247486472</c:v>
                </c:pt>
                <c:pt idx="5">
                  <c:v>12.259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8-4BC1-ADB9-AAF57C5BE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445432"/>
        <c:axId val="416446088"/>
      </c:barChart>
      <c:catAx>
        <c:axId val="41644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6446088"/>
        <c:crosses val="autoZero"/>
        <c:auto val="1"/>
        <c:lblAlgn val="ctr"/>
        <c:lblOffset val="100"/>
        <c:noMultiLvlLbl val="0"/>
      </c:catAx>
      <c:valAx>
        <c:axId val="41644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800" b="0" i="0" baseline="0">
                    <a:effectLst/>
                  </a:rPr>
                  <a:t>SEK/kWh, m2, år</a:t>
                </a:r>
                <a:endParaRPr lang="sv-SE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644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7677759094294"/>
          <c:y val="0.14140194740266954"/>
          <c:w val="0.36615399623781869"/>
          <c:h val="0.18190439157553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b="0" i="0" baseline="0" dirty="0" smtClean="0">
                <a:effectLst/>
              </a:rPr>
              <a:t>Livscykelkostnad</a:t>
            </a:r>
            <a:endParaRPr lang="sv-SE" sz="2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6306449666512152"/>
          <c:y val="0.12035241957055373"/>
          <c:w val="0.80440603018397416"/>
          <c:h val="0.73394963654275602"/>
        </c:manualLayout>
      </c:layout>
      <c:barChart>
        <c:barDir val="col"/>
        <c:grouping val="stacked"/>
        <c:varyColors val="0"/>
        <c:ser>
          <c:idx val="0"/>
          <c:order val="0"/>
          <c:tx>
            <c:v>Investeringskostnad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'discount rate 3%'!$M$34:$O$34</c:f>
              <c:strCache>
                <c:ptCount val="3"/>
                <c:pt idx="0">
                  <c:v>Hus 25</c:v>
                </c:pt>
                <c:pt idx="1">
                  <c:v>Hus 26</c:v>
                </c:pt>
                <c:pt idx="2">
                  <c:v>Hus 28</c:v>
                </c:pt>
              </c:strCache>
            </c:strRef>
          </c:cat>
          <c:val>
            <c:numRef>
              <c:f>'discount rate 3%'!$M$37:$O$37</c:f>
              <c:numCache>
                <c:formatCode>0</c:formatCode>
                <c:ptCount val="3"/>
                <c:pt idx="0">
                  <c:v>1825.0865994315423</c:v>
                </c:pt>
                <c:pt idx="1">
                  <c:v>1399.2872299583958</c:v>
                </c:pt>
                <c:pt idx="2">
                  <c:v>2292.1510965597322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9-4437-A3CE-00B3DA058333}"/>
            </c:ext>
          </c:extLst>
        </c:ser>
        <c:ser>
          <c:idx val="1"/>
          <c:order val="1"/>
          <c:tx>
            <c:v>Energikostnad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'discount rate 3%'!$M$34:$O$34</c:f>
              <c:strCache>
                <c:ptCount val="3"/>
                <c:pt idx="0">
                  <c:v>Hus 25</c:v>
                </c:pt>
                <c:pt idx="1">
                  <c:v>Hus 26</c:v>
                </c:pt>
                <c:pt idx="2">
                  <c:v>Hus 28</c:v>
                </c:pt>
              </c:strCache>
            </c:strRef>
          </c:cat>
          <c:val>
            <c:numRef>
              <c:f>'discount rate 3%'!$M$45:$O$45</c:f>
              <c:numCache>
                <c:formatCode>0</c:formatCode>
                <c:ptCount val="3"/>
                <c:pt idx="0">
                  <c:v>1668.9596713535404</c:v>
                </c:pt>
                <c:pt idx="1">
                  <c:v>1654.1493112342121</c:v>
                </c:pt>
                <c:pt idx="2">
                  <c:v>1540.5006190231497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9-4437-A3CE-00B3DA058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7747136"/>
        <c:axId val="487747792"/>
      </c:barChart>
      <c:catAx>
        <c:axId val="4877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7747792"/>
        <c:crosses val="autoZero"/>
        <c:auto val="1"/>
        <c:lblAlgn val="ctr"/>
        <c:lblOffset val="100"/>
        <c:noMultiLvlLbl val="0"/>
      </c:catAx>
      <c:valAx>
        <c:axId val="4877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kr/m2</a:t>
                </a:r>
              </a:p>
            </c:rich>
          </c:tx>
          <c:layout>
            <c:manualLayout>
              <c:xMode val="edge"/>
              <c:yMode val="edge"/>
              <c:x val="1.3099717847442238E-2"/>
              <c:y val="0.36378732565441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774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68956709125984"/>
          <c:y val="3.6503266835922329E-3"/>
          <c:w val="0.30631043290874016"/>
          <c:h val="0.16329906275955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7333"/>
          </a:xfrm>
          <a:prstGeom prst="rect">
            <a:avLst/>
          </a:prstGeom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295" y="1"/>
            <a:ext cx="2945862" cy="497333"/>
          </a:xfrm>
          <a:prstGeom prst="rect">
            <a:avLst/>
          </a:prstGeom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83E622-7266-49C3-BABF-83FC06E04946}" type="datetimeFigureOut">
              <a:rPr lang="sv-SE"/>
              <a:pPr>
                <a:defRPr/>
              </a:pPr>
              <a:t>2019-06-03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7766"/>
            <a:ext cx="2945862" cy="497332"/>
          </a:xfrm>
          <a:prstGeom prst="rect">
            <a:avLst/>
          </a:prstGeom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295" y="9427766"/>
            <a:ext cx="2945862" cy="497332"/>
          </a:xfrm>
          <a:prstGeom prst="rect">
            <a:avLst/>
          </a:prstGeom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DE23FF-3AF7-4EF1-9C01-21AF8BA05C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67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7333"/>
          </a:xfrm>
          <a:prstGeom prst="rect">
            <a:avLst/>
          </a:prstGeom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295" y="1"/>
            <a:ext cx="2945862" cy="497333"/>
          </a:xfrm>
          <a:prstGeom prst="rect">
            <a:avLst/>
          </a:prstGeom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20C983-60C6-40C0-8BC3-9927339E715E}" type="datetimeFigureOut">
              <a:rPr lang="sv-SE"/>
              <a:pPr>
                <a:defRPr/>
              </a:pPr>
              <a:t>2019-06-03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pPr lv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64" y="4714652"/>
            <a:ext cx="5438748" cy="4466757"/>
          </a:xfrm>
          <a:prstGeom prst="rect">
            <a:avLst/>
          </a:prstGeom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7766"/>
            <a:ext cx="2945862" cy="497332"/>
          </a:xfrm>
          <a:prstGeom prst="rect">
            <a:avLst/>
          </a:prstGeom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295" y="9427766"/>
            <a:ext cx="2945862" cy="497332"/>
          </a:xfrm>
          <a:prstGeom prst="rect">
            <a:avLst/>
          </a:prstGeom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BD9606-8BCC-461A-BA00-DDD9F53374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0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60130-B294-4FE9-9D38-727B4515FF2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7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D9606-8BCC-461A-BA00-DDD9F5337487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66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8FCD-A5DD-40A9-B875-3545F8A5ED77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44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D9606-8BCC-461A-BA00-DDD9F5337487}" type="slidenum">
              <a:rPr lang="sv-SE" smtClean="0"/>
              <a:pPr>
                <a:defRPr/>
              </a:pPr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88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powerpointbg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03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www-du-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775" y="115888"/>
            <a:ext cx="9144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1" descr="hd_horisontal1_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5949950"/>
            <a:ext cx="25209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04000" y="620714"/>
            <a:ext cx="2020888" cy="53292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49" y="620714"/>
            <a:ext cx="5911851" cy="53292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77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inde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579600" y="1340768"/>
            <a:ext cx="7984800" cy="50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Corbel" pitchFamily="34" charset="0"/>
              </a:defRPr>
            </a:lvl1pPr>
            <a:lvl2pPr>
              <a:defRPr sz="1800">
                <a:solidFill>
                  <a:srgbClr val="595959"/>
                </a:solidFill>
                <a:latin typeface="Corbel" pitchFamily="34" charset="0"/>
              </a:defRPr>
            </a:lvl2pPr>
            <a:lvl3pPr>
              <a:defRPr sz="1600">
                <a:solidFill>
                  <a:srgbClr val="595959"/>
                </a:solidFill>
                <a:latin typeface="Corbel" pitchFamily="34" charset="0"/>
              </a:defRPr>
            </a:lvl3pPr>
            <a:lvl4pPr>
              <a:defRPr sz="1400">
                <a:solidFill>
                  <a:srgbClr val="595959"/>
                </a:solidFill>
                <a:latin typeface="Corbel" pitchFamily="34" charset="0"/>
              </a:defRPr>
            </a:lvl4pPr>
            <a:lvl5pPr>
              <a:defRPr sz="1400">
                <a:solidFill>
                  <a:srgbClr val="595959"/>
                </a:solidFill>
                <a:latin typeface="Corbel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72400" y="214290"/>
            <a:ext cx="7999200" cy="3682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>
                <a:solidFill>
                  <a:srgbClr val="595959"/>
                </a:solidFill>
                <a:latin typeface="Corbe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575469" y="765175"/>
            <a:ext cx="7993062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595959"/>
                </a:solidFill>
                <a:latin typeface="Corbel" pitchFamily="34" charset="0"/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E2D2-B89A-4AAA-8E32-D3B77DA1383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sidfot 19"/>
          <p:cNvSpPr>
            <a:spLocks noGrp="1"/>
          </p:cNvSpPr>
          <p:nvPr>
            <p:ph type="ftr" sz="quarter" idx="18"/>
          </p:nvPr>
        </p:nvSpPr>
        <p:spPr>
          <a:xfrm>
            <a:off x="3124200" y="64039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Tunabyggen &amp; Högskolan Dalarna, E2B2, Processmätning #1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85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49" y="2205038"/>
            <a:ext cx="3956051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3956051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3" descr="powerpointbg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350" y="-6350"/>
            <a:ext cx="91503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1" descr="www-du-s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78775" y="115888"/>
            <a:ext cx="9144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2" descr="hd_horisontal1_rg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0788" y="5949950"/>
            <a:ext cx="25209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8085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8064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First level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  <a:p>
            <a:pPr lvl="4"/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4035" r:id="rId12"/>
    <p:sldLayoutId id="21474840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rrv@du.se" TargetMode="External"/><Relationship Id="rId3" Type="http://schemas.openxmlformats.org/officeDocument/2006/relationships/hyperlink" Target="mailto:jam@du.se" TargetMode="External"/><Relationship Id="rId7" Type="http://schemas.openxmlformats.org/officeDocument/2006/relationships/hyperlink" Target="mailto:mwn@du.se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he@du.se" TargetMode="External"/><Relationship Id="rId11" Type="http://schemas.openxmlformats.org/officeDocument/2006/relationships/hyperlink" Target="mailto:jhe@du.se" TargetMode="External"/><Relationship Id="rId5" Type="http://schemas.openxmlformats.org/officeDocument/2006/relationships/hyperlink" Target="mailto:ami@du.se" TargetMode="External"/><Relationship Id="rId10" Type="http://schemas.openxmlformats.org/officeDocument/2006/relationships/hyperlink" Target="mailto:mgu@du.se" TargetMode="External"/><Relationship Id="rId4" Type="http://schemas.openxmlformats.org/officeDocument/2006/relationships/hyperlink" Target="mailto:mabe@du.se" TargetMode="External"/><Relationship Id="rId9" Type="http://schemas.openxmlformats.org/officeDocument/2006/relationships/hyperlink" Target="mailto:tld@du.s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61" y="1927642"/>
            <a:ext cx="9144000" cy="1982544"/>
          </a:xfrm>
        </p:spPr>
        <p:txBody>
          <a:bodyPr>
            <a:noAutofit/>
          </a:bodyPr>
          <a:lstStyle/>
          <a:p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Varsam energieffektiv renovering </a:t>
            </a:r>
            <a:b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Tjärna</a:t>
            </a:r>
            <a:r>
              <a:rPr lang="sv-S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ängar</a:t>
            </a:r>
            <a:r>
              <a:rPr lang="sv-SE" sz="4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4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exempel på renovering av allmännyttans flerbostadshus från 1950-1975</a:t>
            </a:r>
            <a:r>
              <a:rPr lang="sv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v-SE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\\dustaff\home\jam\Windesk\logo_tunabygg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61" y="4664431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ustaff\home\jam\Windesk\logoty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845147"/>
            <a:ext cx="1905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ustaff\home\jam\Windesk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68" y="5893060"/>
            <a:ext cx="2425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dustaff\home\jam\Windesk\log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7" y="5027699"/>
            <a:ext cx="17430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dustaff\home\jam\Windesk\logotyp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68" y="4805719"/>
            <a:ext cx="27940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368505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”En modell skapas för varsam renovering av allmännyttiga bostäder baserad på hållbarhet såväl ekologiskt som socialt och ekonomiskt”</a:t>
            </a:r>
          </a:p>
        </p:txBody>
      </p:sp>
      <p:pic>
        <p:nvPicPr>
          <p:cNvPr id="9" name="Picture 7" descr="bildremsa-sidhuvu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9144001" cy="143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85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09336"/>
            <a:ext cx="8568952" cy="26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917" y="63741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11" name="Rectangle 10"/>
          <p:cNvSpPr/>
          <p:nvPr/>
        </p:nvSpPr>
        <p:spPr>
          <a:xfrm>
            <a:off x="2523841" y="4666106"/>
            <a:ext cx="7230044" cy="100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4170"/>
            <a:ext cx="2729772" cy="35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32779" y="4878245"/>
            <a:ext cx="3576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Från- och tilluft med värmeåtervinning (FTX)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987" y="4878776"/>
            <a:ext cx="308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Frånluftsvärmepump (FVP) + tilluftsradiatorer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088" y="1408649"/>
            <a:ext cx="2757861" cy="3531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4621" y="4909088"/>
            <a:ext cx="531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sp>
        <p:nvSpPr>
          <p:cNvPr id="19" name="Rubrik 1"/>
          <p:cNvSpPr txBox="1">
            <a:spLocks/>
          </p:cNvSpPr>
          <p:nvPr/>
        </p:nvSpPr>
        <p:spPr bwMode="auto">
          <a:xfrm>
            <a:off x="278690" y="281382"/>
            <a:ext cx="8085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Ekologisk hållbarhet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41" y="1422048"/>
            <a:ext cx="2838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5886973"/>
            <a:ext cx="3528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81" y="4192472"/>
            <a:ext cx="1332178" cy="17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23" y="4159206"/>
            <a:ext cx="1396309" cy="1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0497" y="5862270"/>
            <a:ext cx="174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FTX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433" y="586213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FVP + tilluftsradiatorer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23" y="4159206"/>
            <a:ext cx="1362075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674" y="4136345"/>
            <a:ext cx="1345886" cy="1723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7641" y="586989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315554"/>
              </p:ext>
            </p:extLst>
          </p:nvPr>
        </p:nvGraphicFramePr>
        <p:xfrm>
          <a:off x="467544" y="548681"/>
          <a:ext cx="8057028" cy="380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734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5886973"/>
            <a:ext cx="3528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81" y="4192472"/>
            <a:ext cx="1332178" cy="17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23" y="4159206"/>
            <a:ext cx="1396309" cy="1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0497" y="5862270"/>
            <a:ext cx="174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FTX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433" y="586213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FVP + tilluftsradiatorer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23" y="4159206"/>
            <a:ext cx="1362075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674" y="4136345"/>
            <a:ext cx="1345886" cy="1723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7641" y="586989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76423" y="1916832"/>
            <a:ext cx="7229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650322"/>
              </p:ext>
            </p:extLst>
          </p:nvPr>
        </p:nvGraphicFramePr>
        <p:xfrm>
          <a:off x="467544" y="432583"/>
          <a:ext cx="8043421" cy="40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4193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55015"/>
              </p:ext>
            </p:extLst>
          </p:nvPr>
        </p:nvGraphicFramePr>
        <p:xfrm>
          <a:off x="323528" y="620687"/>
          <a:ext cx="8568952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508104" y="5886973"/>
            <a:ext cx="3528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81" y="4192472"/>
            <a:ext cx="1332178" cy="17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23" y="4159206"/>
            <a:ext cx="1396309" cy="1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0497" y="5862270"/>
            <a:ext cx="174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FTX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433" y="586213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FVP + tilluftsradiatorer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423" y="4159206"/>
            <a:ext cx="1362075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674" y="4136345"/>
            <a:ext cx="1345886" cy="17236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37641" y="586989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4576" y="3438167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*Svensk </a:t>
            </a:r>
            <a:r>
              <a:rPr lang="sv-SE" dirty="0" err="1"/>
              <a:t>elmix</a:t>
            </a:r>
            <a:r>
              <a:rPr lang="sv-SE" dirty="0"/>
              <a:t> 60 g CO2/kWh</a:t>
            </a:r>
          </a:p>
        </p:txBody>
      </p:sp>
    </p:spTree>
    <p:extLst>
      <p:ext uri="{BB962C8B-B14F-4D97-AF65-F5344CB8AC3E}">
        <p14:creationId xmlns:p14="http://schemas.microsoft.com/office/powerpoint/2010/main" val="389093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07266"/>
              </p:ext>
            </p:extLst>
          </p:nvPr>
        </p:nvGraphicFramePr>
        <p:xfrm>
          <a:off x="179512" y="548680"/>
          <a:ext cx="871296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508104" y="5886973"/>
            <a:ext cx="3528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81" y="4192472"/>
            <a:ext cx="1332178" cy="17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23" y="4159206"/>
            <a:ext cx="1396309" cy="1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0497" y="5862270"/>
            <a:ext cx="174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FTX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433" y="586213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FVP + tilluftsradiatorer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423" y="4159206"/>
            <a:ext cx="1362075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674" y="4136345"/>
            <a:ext cx="1345886" cy="17236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37641" y="586989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4576" y="3393626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*Kolbaserad </a:t>
            </a:r>
            <a:r>
              <a:rPr lang="sv-SE" dirty="0" err="1"/>
              <a:t>elmix</a:t>
            </a:r>
            <a:r>
              <a:rPr lang="sv-SE" dirty="0"/>
              <a:t> 830 g CO2/kWh</a:t>
            </a:r>
          </a:p>
        </p:txBody>
      </p:sp>
    </p:spTree>
    <p:extLst>
      <p:ext uri="{BB962C8B-B14F-4D97-AF65-F5344CB8AC3E}">
        <p14:creationId xmlns:p14="http://schemas.microsoft.com/office/powerpoint/2010/main" val="52229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917" y="63741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11" name="Rectangle 10"/>
          <p:cNvSpPr/>
          <p:nvPr/>
        </p:nvSpPr>
        <p:spPr>
          <a:xfrm>
            <a:off x="2523841" y="4666106"/>
            <a:ext cx="7230044" cy="100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4170"/>
            <a:ext cx="2729772" cy="35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32779" y="4878245"/>
            <a:ext cx="3576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Från- och tilluft med värmeåtervinning (FTX)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987" y="4878776"/>
            <a:ext cx="308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Frånluftsvärmepump (FVP) + tilluftsradiatorer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088" y="1408649"/>
            <a:ext cx="2757861" cy="3531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4621" y="4909088"/>
            <a:ext cx="531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sp>
        <p:nvSpPr>
          <p:cNvPr id="19" name="Rubrik 1"/>
          <p:cNvSpPr txBox="1">
            <a:spLocks/>
          </p:cNvSpPr>
          <p:nvPr/>
        </p:nvSpPr>
        <p:spPr bwMode="auto">
          <a:xfrm>
            <a:off x="297692" y="289733"/>
            <a:ext cx="8085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Ekonomisk hållbarhet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41" y="1422048"/>
            <a:ext cx="2838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5886973"/>
            <a:ext cx="3528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81" y="4192472"/>
            <a:ext cx="1332178" cy="17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23" y="4159206"/>
            <a:ext cx="1396309" cy="1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0497" y="5862270"/>
            <a:ext cx="174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FTX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433" y="586213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FVP + tilluftsradiatorer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23" y="4159206"/>
            <a:ext cx="1362075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674" y="4136345"/>
            <a:ext cx="1345886" cy="1723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7641" y="586989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95077"/>
              </p:ext>
            </p:extLst>
          </p:nvPr>
        </p:nvGraphicFramePr>
        <p:xfrm>
          <a:off x="543486" y="548681"/>
          <a:ext cx="80570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5387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5886973"/>
            <a:ext cx="3528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81" y="4192472"/>
            <a:ext cx="1332178" cy="17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23" y="4159206"/>
            <a:ext cx="1396309" cy="1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0497" y="5862270"/>
            <a:ext cx="174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FTX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433" y="586213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FVP + tilluftsradiatorer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23" y="4159206"/>
            <a:ext cx="1362075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674" y="4136345"/>
            <a:ext cx="1345886" cy="1723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7641" y="5869899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88DFD2B-C5FB-4127-9170-3436DEB15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697441"/>
              </p:ext>
            </p:extLst>
          </p:nvPr>
        </p:nvGraphicFramePr>
        <p:xfrm>
          <a:off x="179512" y="620688"/>
          <a:ext cx="8712968" cy="353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0079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72732" y="620688"/>
            <a:ext cx="6463764" cy="51125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623" y="1340768"/>
            <a:ext cx="23529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Renoveringspaketet i Hus 25 ger 3,5% real internränta, vilket överstiger 5% nominell ränta och överträffar fastighetsägarens avkastningskrav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en-US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0" y="4112005"/>
            <a:ext cx="1396309" cy="1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814938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FVP + tilluftsradiatorer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10" y="4112005"/>
            <a:ext cx="13620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7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457" y="3506500"/>
            <a:ext cx="2564606" cy="1464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8832" y="1736140"/>
            <a:ext cx="6984776" cy="5121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11" y="2266019"/>
            <a:ext cx="2564606" cy="1464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83" y="3814018"/>
            <a:ext cx="2257425" cy="13430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17491" y="5264885"/>
            <a:ext cx="2892829" cy="648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/>
          <p:cNvSpPr txBox="1">
            <a:spLocks/>
          </p:cNvSpPr>
          <p:nvPr/>
        </p:nvSpPr>
        <p:spPr bwMode="auto">
          <a:xfrm>
            <a:off x="313690" y="557726"/>
            <a:ext cx="8640960" cy="72005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Miljonprogrammet 50 år</a:t>
            </a:r>
            <a:endParaRPr lang="sv-SE" sz="36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90" y="5264532"/>
            <a:ext cx="5903801" cy="1593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5" name="TextBox 14"/>
          <p:cNvSpPr txBox="1"/>
          <p:nvPr/>
        </p:nvSpPr>
        <p:spPr>
          <a:xfrm>
            <a:off x="-776600" y="4037316"/>
            <a:ext cx="1803361" cy="1457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1400642" y="531025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Mangold, 2016</a:t>
            </a:r>
          </a:p>
        </p:txBody>
      </p:sp>
    </p:spTree>
    <p:extLst>
      <p:ext uri="{BB962C8B-B14F-4D97-AF65-F5344CB8AC3E}">
        <p14:creationId xmlns:p14="http://schemas.microsoft.com/office/powerpoint/2010/main" val="2462744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09336"/>
            <a:ext cx="8568952" cy="26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35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917" y="63741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11" name="Rectangle 10"/>
          <p:cNvSpPr/>
          <p:nvPr/>
        </p:nvSpPr>
        <p:spPr>
          <a:xfrm>
            <a:off x="2523841" y="4666106"/>
            <a:ext cx="7230044" cy="100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4170"/>
            <a:ext cx="2729772" cy="35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32779" y="4878245"/>
            <a:ext cx="3576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Från- och tilluft med värmeåtervinning (FTX)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987" y="4878776"/>
            <a:ext cx="308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Frånluftsvärmepump (FVP) + tilluftsradiatorer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088" y="1408649"/>
            <a:ext cx="2757861" cy="3531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4621" y="4909088"/>
            <a:ext cx="531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sp>
        <p:nvSpPr>
          <p:cNvPr id="19" name="Rubrik 1"/>
          <p:cNvSpPr txBox="1">
            <a:spLocks/>
          </p:cNvSpPr>
          <p:nvPr/>
        </p:nvSpPr>
        <p:spPr bwMode="auto">
          <a:xfrm>
            <a:off x="437866" y="368053"/>
            <a:ext cx="8085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 hållbarhet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41" y="1422048"/>
            <a:ext cx="2838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1397"/>
            <a:ext cx="8085138" cy="1214437"/>
          </a:xfrm>
        </p:spPr>
        <p:txBody>
          <a:bodyPr/>
          <a:lstStyle/>
          <a:p>
            <a:pPr algn="l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Intervjuer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66904" y="1467663"/>
            <a:ext cx="5338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en-US" b="1" dirty="0"/>
              <a:t>Före renovering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Hyresgästerna upplever att det är kallt inomhus (kvinnor upplever mer obehag än män)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Att själv kunna påverka temperaturen inomhus är ett starkt önskemål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Standardmått för lämplig termisk komfort tar dålig hänsyn till särskilt sårbara 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en-US" dirty="0"/>
          </a:p>
          <a:p>
            <a:r>
              <a:rPr lang="sv-SE" altLang="en-US" b="1" dirty="0"/>
              <a:t>Under renovering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Hänsyn till boende fungerar bättre än tidigare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Diskrepans mellan aktörers målbild (hyresgäster, entreprenör och bostadsbolag)</a:t>
            </a:r>
          </a:p>
          <a:p>
            <a:endParaRPr lang="sv-SE" altLang="en-US" dirty="0"/>
          </a:p>
          <a:p>
            <a:r>
              <a:rPr lang="sv-SE" altLang="en-US" b="1" dirty="0"/>
              <a:t>Efter renovering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Byggdamm gör att boende måste städa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Hyresgästerna upplever fortfarande att det är kallt inomhus</a:t>
            </a:r>
          </a:p>
        </p:txBody>
      </p:sp>
      <p:pic>
        <p:nvPicPr>
          <p:cNvPr id="5" name="Picture 4" descr="\\dustaff\home\ahe\Documents\2015 VER intervjuer foton\hh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68" y="1691109"/>
            <a:ext cx="2462609" cy="18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\\dustaff\home\ahe\Documents\2015 VER intervjuer foton\hh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68" y="3868320"/>
            <a:ext cx="2462609" cy="181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86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46" y="346755"/>
            <a:ext cx="8085138" cy="1214437"/>
          </a:xfrm>
        </p:spPr>
        <p:txBody>
          <a:bodyPr/>
          <a:lstStyle/>
          <a:p>
            <a:pPr algn="l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Mätningar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283" y="1541720"/>
            <a:ext cx="45245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en-US" b="1" dirty="0"/>
              <a:t>Före renovering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Lite kyligt (PMV -0,5)</a:t>
            </a:r>
          </a:p>
          <a:p>
            <a:endParaRPr lang="sv-SE" altLang="en-US" dirty="0"/>
          </a:p>
          <a:p>
            <a:r>
              <a:rPr lang="sv-SE" altLang="en-US" b="1" dirty="0"/>
              <a:t>Efter renovering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Inte lika dragit och kyligt närmast fönsterväggen trots högre luftomsättning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Jämnare inomhustemperatur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Komfortindex något förbättrat </a:t>
            </a:r>
          </a:p>
          <a:p>
            <a:r>
              <a:rPr lang="sv-SE" altLang="en-US" dirty="0"/>
              <a:t>    (PMV -0,4)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en-US" b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86421"/>
            <a:ext cx="7656448" cy="4258171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16454"/>
            <a:ext cx="2792336" cy="19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561192"/>
            <a:ext cx="91725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50983"/>
            <a:ext cx="3332808" cy="3897903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17165" y="764704"/>
            <a:ext cx="9144000" cy="19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28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2800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v-SE" sz="28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Tabell 18">
            <a:extLst>
              <a:ext uri="{FF2B5EF4-FFF2-40B4-BE49-F238E27FC236}">
                <a16:creationId xmlns:a16="http://schemas.microsoft.com/office/drawing/2014/main" id="{DD920FCD-7BC0-4B86-A75C-E44212420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64677"/>
              </p:ext>
            </p:extLst>
          </p:nvPr>
        </p:nvGraphicFramePr>
        <p:xfrm>
          <a:off x="304945" y="1850979"/>
          <a:ext cx="4926038" cy="3897907"/>
        </p:xfrm>
        <a:graphic>
          <a:graphicData uri="http://schemas.openxmlformats.org/drawingml/2006/table">
            <a:tbl>
              <a:tblPr/>
              <a:tblGrid>
                <a:gridCol w="3778121">
                  <a:extLst>
                    <a:ext uri="{9D8B030D-6E8A-4147-A177-3AD203B41FA5}">
                      <a16:colId xmlns:a16="http://schemas.microsoft.com/office/drawing/2014/main" val="4028581389"/>
                    </a:ext>
                  </a:extLst>
                </a:gridCol>
                <a:gridCol w="382639">
                  <a:extLst>
                    <a:ext uri="{9D8B030D-6E8A-4147-A177-3AD203B41FA5}">
                      <a16:colId xmlns:a16="http://schemas.microsoft.com/office/drawing/2014/main" val="151110571"/>
                    </a:ext>
                  </a:extLst>
                </a:gridCol>
                <a:gridCol w="382639">
                  <a:extLst>
                    <a:ext uri="{9D8B030D-6E8A-4147-A177-3AD203B41FA5}">
                      <a16:colId xmlns:a16="http://schemas.microsoft.com/office/drawing/2014/main" val="2697069949"/>
                    </a:ext>
                  </a:extLst>
                </a:gridCol>
                <a:gridCol w="382639">
                  <a:extLst>
                    <a:ext uri="{9D8B030D-6E8A-4147-A177-3AD203B41FA5}">
                      <a16:colId xmlns:a16="http://schemas.microsoft.com/office/drawing/2014/main" val="2639163987"/>
                    </a:ext>
                  </a:extLst>
                </a:gridCol>
              </a:tblGrid>
              <a:tr h="424125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Mål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Måluppfyllnad</a:t>
                      </a:r>
                    </a:p>
                  </a:txBody>
                  <a:tcPr marL="4117" marR="4117" marT="4117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883126"/>
                  </a:ext>
                </a:extLst>
              </a:tr>
              <a:tr h="247868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17" marR="4117" marT="4117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17" marR="4117" marT="4117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17" marR="4117" marT="4117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8689758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Tillämpbar metod 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123826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Energieffektivitet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12503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Kostnadseffektiva åtgärder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87820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Bättre inomhusklimat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54177"/>
                  </a:ext>
                </a:extLst>
              </a:tr>
              <a:tr h="49104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Samverkan och delaktighet hos hyresgäster och ägare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64037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Ägarnas avkastningskrav 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02123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Koncernperspektiv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14159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Stolta och nöjda hyresgäster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171093"/>
                  </a:ext>
                </a:extLst>
              </a:tr>
              <a:tr h="2561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Stolta och nöjda medarbetare och forskare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01620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Kompetenshöjande projekt 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71538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Bygga Tunabyggens varumärke 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476"/>
                  </a:ext>
                </a:extLst>
              </a:tr>
              <a:tr h="2478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Bygga Högskolan Dalarnas varumärke </a:t>
                      </a:r>
                    </a:p>
                  </a:txBody>
                  <a:tcPr marL="108000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117" marR="4117" marT="4117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13927"/>
                  </a:ext>
                </a:extLst>
              </a:tr>
            </a:tbl>
          </a:graphicData>
        </a:graphic>
      </p:graphicFrame>
      <p:grpSp>
        <p:nvGrpSpPr>
          <p:cNvPr id="8" name="Grupp 20"/>
          <p:cNvGrpSpPr/>
          <p:nvPr/>
        </p:nvGrpSpPr>
        <p:grpSpPr>
          <a:xfrm>
            <a:off x="304945" y="6217357"/>
            <a:ext cx="3572803" cy="342226"/>
            <a:chOff x="825780" y="6219518"/>
            <a:chExt cx="3572803" cy="342226"/>
          </a:xfrm>
        </p:grpSpPr>
        <p:pic>
          <p:nvPicPr>
            <p:cNvPr id="9" name="Bildobjekt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" y="6219518"/>
              <a:ext cx="1271468" cy="30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ktangel 2"/>
            <p:cNvSpPr/>
            <p:nvPr/>
          </p:nvSpPr>
          <p:spPr>
            <a:xfrm>
              <a:off x="2195736" y="6223190"/>
              <a:ext cx="22028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orbel" panose="020B0503020204020204" pitchFamily="34" charset="0"/>
                </a:rPr>
                <a:t>Byggprocessmätning™ </a:t>
              </a:r>
              <a:endParaRPr lang="sv-SE" sz="1600" dirty="0"/>
            </a:p>
          </p:txBody>
        </p:sp>
      </p:grpSp>
      <p:sp>
        <p:nvSpPr>
          <p:cNvPr id="11" name="Rektangel 5"/>
          <p:cNvSpPr/>
          <p:nvPr/>
        </p:nvSpPr>
        <p:spPr>
          <a:xfrm rot="10800000">
            <a:off x="5364088" y="1835149"/>
            <a:ext cx="2070100" cy="391373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1560" y="604880"/>
            <a:ext cx="8085138" cy="99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kern="0" dirty="0"/>
              <a:t>Attityd och processmätning</a:t>
            </a:r>
          </a:p>
        </p:txBody>
      </p:sp>
    </p:spTree>
    <p:extLst>
      <p:ext uri="{BB962C8B-B14F-4D97-AF65-F5344CB8AC3E}">
        <p14:creationId xmlns:p14="http://schemas.microsoft.com/office/powerpoint/2010/main" val="3208501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8924" y="692696"/>
            <a:ext cx="8085138" cy="864071"/>
          </a:xfrm>
        </p:spPr>
        <p:txBody>
          <a:bodyPr/>
          <a:lstStyle/>
          <a:p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Vad har vi lärt oss?</a:t>
            </a:r>
          </a:p>
        </p:txBody>
      </p:sp>
      <p:pic>
        <p:nvPicPr>
          <p:cNvPr id="5" name="Picture 2" descr="\\dustaff\home\jam\Windesk\Varsam renovering Tjärna Ängar\Press\1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3813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7839" y="1844824"/>
            <a:ext cx="33140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Ta bättre hänsyn/involvera boende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Energisystemperspektiv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Beakta hela livscykeln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Följ vårt projekt vidare!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Studiebesök till </a:t>
            </a:r>
            <a:r>
              <a:rPr lang="sv-S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Tjärna</a:t>
            </a: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 ängar, Borlänge 19 juni kontakta maria.mards@tunabyggen.se</a:t>
            </a:r>
          </a:p>
          <a:p>
            <a:endParaRPr lang="sv-S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alt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en-US" b="1" dirty="0"/>
          </a:p>
        </p:txBody>
      </p:sp>
    </p:spTree>
    <p:extLst>
      <p:ext uri="{BB962C8B-B14F-4D97-AF65-F5344CB8AC3E}">
        <p14:creationId xmlns:p14="http://schemas.microsoft.com/office/powerpoint/2010/main" val="37239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5"/>
          <p:cNvSpPr/>
          <p:nvPr/>
        </p:nvSpPr>
        <p:spPr>
          <a:xfrm rot="10800000">
            <a:off x="5436096" y="476672"/>
            <a:ext cx="2070100" cy="61331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720"/>
            <a:ext cx="10229128" cy="4824536"/>
          </a:xfrm>
          <a:prstGeom prst="rect">
            <a:avLst/>
          </a:prstGeom>
        </p:spPr>
      </p:pic>
      <p:sp>
        <p:nvSpPr>
          <p:cNvPr id="9" name="Rektangel 5"/>
          <p:cNvSpPr/>
          <p:nvPr/>
        </p:nvSpPr>
        <p:spPr>
          <a:xfrm rot="10800000">
            <a:off x="5148064" y="505191"/>
            <a:ext cx="2070100" cy="61728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935651" y="436912"/>
            <a:ext cx="3500444" cy="617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323528" y="1795115"/>
            <a:ext cx="817987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Jonn Are Myhren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jam@du.se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	Projektledare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Martin Bergdahl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mabe@du.se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Bitr. projektledare</a:t>
            </a:r>
          </a:p>
          <a:p>
            <a:endParaRPr lang="sv-S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 hållbarhet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Amir Sattari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ami@du.se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	Boendestudie, mätningar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Annette Henning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ahe@du.se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	Boendestudie, intervjuer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Maria Wallinder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mwn@du.se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	Boendestudie, intervjuer</a:t>
            </a:r>
          </a:p>
          <a:p>
            <a:r>
              <a:rPr lang="sv-S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Prifloat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		Attityd och processmätning</a:t>
            </a:r>
          </a:p>
          <a:p>
            <a:endParaRPr lang="sv-S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Ekologisk hållbarhet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Ricardo R Villegas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rrv@du.se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	Miljöpåverkan, LCA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Tina Lidberg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tld@du.se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Energisystempåverkan 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Marcus Gustafsson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10"/>
              </a:rPr>
              <a:t>mgu@du.se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	Energisimulering </a:t>
            </a:r>
            <a:r>
              <a:rPr lang="sv-S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TrnSYS</a:t>
            </a:r>
            <a:endParaRPr lang="sv-S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Ekonomisk hållbarhet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Johan Heier 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11"/>
              </a:rPr>
              <a:t>jhe@du.se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sv-SE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Belok</a:t>
            </a: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Totalmetod</a:t>
            </a:r>
          </a:p>
          <a:p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Alaa Khadra		LCC</a:t>
            </a:r>
          </a:p>
          <a:p>
            <a:endParaRPr lang="sv-S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713"/>
            <a:ext cx="8301360" cy="1214437"/>
          </a:xfrm>
        </p:spPr>
        <p:txBody>
          <a:bodyPr/>
          <a:lstStyle/>
          <a:p>
            <a:pPr algn="l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316605032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Extra material</a:t>
            </a:r>
          </a:p>
        </p:txBody>
      </p:sp>
    </p:spTree>
    <p:extLst>
      <p:ext uri="{BB962C8B-B14F-4D97-AF65-F5344CB8AC3E}">
        <p14:creationId xmlns:p14="http://schemas.microsoft.com/office/powerpoint/2010/main" val="2450446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86623"/>
            <a:ext cx="8229600" cy="1143000"/>
          </a:xfrm>
        </p:spPr>
        <p:txBody>
          <a:bodyPr/>
          <a:lstStyle/>
          <a:p>
            <a:pPr algn="l"/>
            <a:r>
              <a:rPr lang="sv-S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Solel</a:t>
            </a:r>
            <a:r>
              <a:rPr lang="sv-SE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v-SE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3312368" cy="4248968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Kompenserar ökat elbehov med frånluftsvärmepump och minskar klimatpåverkan</a:t>
            </a:r>
          </a:p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Taket är förberett för solceller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58123"/>
            <a:ext cx="5797848" cy="393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34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66" y="476672"/>
            <a:ext cx="8085138" cy="991963"/>
          </a:xfrm>
        </p:spPr>
        <p:txBody>
          <a:bodyPr/>
          <a:lstStyle/>
          <a:p>
            <a:r>
              <a:rPr lang="sv-SE" dirty="0"/>
              <a:t>Attityd och processmätning</a:t>
            </a:r>
          </a:p>
        </p:txBody>
      </p:sp>
      <p:grpSp>
        <p:nvGrpSpPr>
          <p:cNvPr id="4" name="Grupp 25"/>
          <p:cNvGrpSpPr/>
          <p:nvPr/>
        </p:nvGrpSpPr>
        <p:grpSpPr>
          <a:xfrm>
            <a:off x="1043608" y="2852936"/>
            <a:ext cx="6320577" cy="2661389"/>
            <a:chOff x="971600" y="2276872"/>
            <a:chExt cx="6665615" cy="3096342"/>
          </a:xfrm>
        </p:grpSpPr>
        <p:grpSp>
          <p:nvGrpSpPr>
            <p:cNvPr id="5" name="Grupp 26"/>
            <p:cNvGrpSpPr/>
            <p:nvPr/>
          </p:nvGrpSpPr>
          <p:grpSpPr>
            <a:xfrm>
              <a:off x="971600" y="2276872"/>
              <a:ext cx="6665615" cy="3096342"/>
              <a:chOff x="1042348" y="2276872"/>
              <a:chExt cx="6665615" cy="3096342"/>
            </a:xfrm>
          </p:grpSpPr>
          <p:pic>
            <p:nvPicPr>
              <p:cNvPr id="9" name="Bildobjekt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6952" y="2276872"/>
                <a:ext cx="3068300" cy="3096342"/>
              </a:xfrm>
              <a:prstGeom prst="rect">
                <a:avLst/>
              </a:prstGeom>
            </p:spPr>
          </p:pic>
          <p:grpSp>
            <p:nvGrpSpPr>
              <p:cNvPr id="10" name="Grupp 34"/>
              <p:cNvGrpSpPr/>
              <p:nvPr/>
            </p:nvGrpSpPr>
            <p:grpSpPr>
              <a:xfrm>
                <a:off x="1042348" y="2704274"/>
                <a:ext cx="6665615" cy="1892533"/>
                <a:chOff x="1042348" y="2704274"/>
                <a:chExt cx="6665615" cy="1892533"/>
              </a:xfrm>
            </p:grpSpPr>
            <p:sp>
              <p:nvSpPr>
                <p:cNvPr id="11" name="textruta 35"/>
                <p:cNvSpPr txBox="1"/>
                <p:nvPr/>
              </p:nvSpPr>
              <p:spPr>
                <a:xfrm>
                  <a:off x="4970706" y="2967335"/>
                  <a:ext cx="2588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b="1" dirty="0">
                      <a:ln w="6350">
                        <a:solidFill>
                          <a:srgbClr val="FFFFFF"/>
                        </a:solidFill>
                      </a:ln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SYNLIGGÖR</a:t>
                  </a:r>
                </a:p>
              </p:txBody>
            </p:sp>
            <p:sp>
              <p:nvSpPr>
                <p:cNvPr id="12" name="textruta 36"/>
                <p:cNvSpPr txBox="1"/>
                <p:nvPr/>
              </p:nvSpPr>
              <p:spPr>
                <a:xfrm>
                  <a:off x="5110800" y="4227475"/>
                  <a:ext cx="2597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b="1" dirty="0">
                      <a:ln w="6350">
                        <a:solidFill>
                          <a:srgbClr val="FFFFFF"/>
                        </a:solidFill>
                      </a:ln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REFLEKTERA</a:t>
                  </a:r>
                </a:p>
              </p:txBody>
            </p:sp>
            <p:sp>
              <p:nvSpPr>
                <p:cNvPr id="13" name="textruta 37"/>
                <p:cNvSpPr txBox="1"/>
                <p:nvPr/>
              </p:nvSpPr>
              <p:spPr>
                <a:xfrm>
                  <a:off x="1042348" y="3789040"/>
                  <a:ext cx="25739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b="1" dirty="0">
                      <a:ln w="6350">
                        <a:solidFill>
                          <a:srgbClr val="FFFFFF"/>
                        </a:solidFill>
                      </a:ln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KOMMUNICERA</a:t>
                  </a:r>
                </a:p>
              </p:txBody>
            </p:sp>
            <p:sp>
              <p:nvSpPr>
                <p:cNvPr id="14" name="textruta 38"/>
                <p:cNvSpPr txBox="1"/>
                <p:nvPr/>
              </p:nvSpPr>
              <p:spPr>
                <a:xfrm>
                  <a:off x="2374111" y="2708920"/>
                  <a:ext cx="1260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b="1" dirty="0">
                      <a:ln w="6350">
                        <a:solidFill>
                          <a:srgbClr val="FFFFFF"/>
                        </a:solidFill>
                      </a:ln>
                      <a:solidFill>
                        <a:srgbClr val="000000"/>
                      </a:solidFill>
                      <a:latin typeface="Corbel" panose="020B0503020204020204" pitchFamily="34" charset="0"/>
                    </a:rPr>
                    <a:t>AGERA</a:t>
                  </a:r>
                </a:p>
              </p:txBody>
            </p:sp>
            <p:sp>
              <p:nvSpPr>
                <p:cNvPr id="15" name="textruta 39"/>
                <p:cNvSpPr txBox="1"/>
                <p:nvPr/>
              </p:nvSpPr>
              <p:spPr>
                <a:xfrm>
                  <a:off x="4516919" y="2704274"/>
                  <a:ext cx="384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800" dirty="0">
                      <a:ln w="19050">
                        <a:solidFill>
                          <a:srgbClr val="FFFFFF"/>
                        </a:solidFill>
                      </a:ln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Corbel" panose="020B0503020204020204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6" name="textruta 30"/>
            <p:cNvSpPr txBox="1"/>
            <p:nvPr/>
          </p:nvSpPr>
          <p:spPr>
            <a:xfrm>
              <a:off x="5023799" y="3925299"/>
              <a:ext cx="38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 dirty="0">
                  <a:ln w="19050">
                    <a:solidFill>
                      <a:srgbClr val="FFFFFF"/>
                    </a:solidFill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latin typeface="Corbel" panose="020B0503020204020204" pitchFamily="34" charset="0"/>
                </a:rPr>
                <a:t>2</a:t>
              </a:r>
            </a:p>
          </p:txBody>
        </p:sp>
        <p:sp>
          <p:nvSpPr>
            <p:cNvPr id="7" name="textruta 31"/>
            <p:cNvSpPr txBox="1"/>
            <p:nvPr/>
          </p:nvSpPr>
          <p:spPr>
            <a:xfrm>
              <a:off x="3899446" y="4391816"/>
              <a:ext cx="38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 dirty="0">
                  <a:ln w="19050">
                    <a:solidFill>
                      <a:srgbClr val="FFFFFF"/>
                    </a:solidFill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latin typeface="Corbel" panose="020B0503020204020204" pitchFamily="34" charset="0"/>
                </a:rPr>
                <a:t>3</a:t>
              </a:r>
            </a:p>
          </p:txBody>
        </p:sp>
        <p:sp>
          <p:nvSpPr>
            <p:cNvPr id="8" name="textruta 32"/>
            <p:cNvSpPr txBox="1"/>
            <p:nvPr/>
          </p:nvSpPr>
          <p:spPr>
            <a:xfrm>
              <a:off x="3342055" y="2988112"/>
              <a:ext cx="38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 dirty="0">
                  <a:ln w="19050">
                    <a:solidFill>
                      <a:srgbClr val="FFFFFF"/>
                    </a:solidFill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latin typeface="Corbel" panose="020B0503020204020204" pitchFamily="34" charset="0"/>
                </a:rPr>
                <a:t>4</a:t>
              </a:r>
            </a:p>
          </p:txBody>
        </p:sp>
      </p:grpSp>
      <p:sp>
        <p:nvSpPr>
          <p:cNvPr id="16" name="textruta 40"/>
          <p:cNvSpPr txBox="1"/>
          <p:nvPr/>
        </p:nvSpPr>
        <p:spPr>
          <a:xfrm>
            <a:off x="5104161" y="2230522"/>
            <a:ext cx="1898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Mät och synliggör styrkor och svagheter i projektet</a:t>
            </a:r>
          </a:p>
        </p:txBody>
      </p:sp>
      <p:sp>
        <p:nvSpPr>
          <p:cNvPr id="17" name="textruta 41"/>
          <p:cNvSpPr txBox="1"/>
          <p:nvPr/>
        </p:nvSpPr>
        <p:spPr>
          <a:xfrm>
            <a:off x="5369782" y="4830252"/>
            <a:ext cx="3055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Identifiera förbättringsområden och dokumentera viktiga erfarenheter under workshop</a:t>
            </a:r>
          </a:p>
        </p:txBody>
      </p:sp>
      <p:sp>
        <p:nvSpPr>
          <p:cNvPr id="18" name="textruta 42"/>
          <p:cNvSpPr txBox="1"/>
          <p:nvPr/>
        </p:nvSpPr>
        <p:spPr>
          <a:xfrm>
            <a:off x="736609" y="4434208"/>
            <a:ext cx="2928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Kommunicera resultat, </a:t>
            </a:r>
            <a:br>
              <a:rPr lang="sv-SE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</a:br>
            <a:r>
              <a:rPr lang="sv-SE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reflektioner och samt sprid de goda exemplen</a:t>
            </a:r>
          </a:p>
        </p:txBody>
      </p:sp>
      <p:sp>
        <p:nvSpPr>
          <p:cNvPr id="19" name="textruta 43"/>
          <p:cNvSpPr txBox="1"/>
          <p:nvPr/>
        </p:nvSpPr>
        <p:spPr>
          <a:xfrm>
            <a:off x="724693" y="2290272"/>
            <a:ext cx="255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Bedriv ett faktabaserat förbättringsarbete med fokus på ”rätt” aktiviteter</a:t>
            </a:r>
          </a:p>
        </p:txBody>
      </p:sp>
      <p:grpSp>
        <p:nvGrpSpPr>
          <p:cNvPr id="21" name="Grupp 20"/>
          <p:cNvGrpSpPr/>
          <p:nvPr/>
        </p:nvGrpSpPr>
        <p:grpSpPr>
          <a:xfrm>
            <a:off x="825780" y="6219518"/>
            <a:ext cx="3572803" cy="342226"/>
            <a:chOff x="825780" y="6219518"/>
            <a:chExt cx="3572803" cy="342226"/>
          </a:xfrm>
        </p:grpSpPr>
        <p:pic>
          <p:nvPicPr>
            <p:cNvPr id="20" name="Bildobjekt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" y="6219518"/>
              <a:ext cx="1271468" cy="30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ktangel 2"/>
            <p:cNvSpPr/>
            <p:nvPr/>
          </p:nvSpPr>
          <p:spPr>
            <a:xfrm>
              <a:off x="2195736" y="6223190"/>
              <a:ext cx="22028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orbel" panose="020B0503020204020204" pitchFamily="34" charset="0"/>
                </a:rPr>
                <a:t>Byggprocessmätning™ </a:t>
              </a:r>
              <a:endParaRPr lang="sv-SE" sz="16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36609" y="1271936"/>
            <a:ext cx="5131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en-US" dirty="0"/>
              <a:t>Mäta och förbättra byggprocessen</a:t>
            </a:r>
            <a:endParaRPr lang="sv-SE" altLang="en-US" b="1" dirty="0"/>
          </a:p>
        </p:txBody>
      </p:sp>
    </p:spTree>
    <p:extLst>
      <p:ext uri="{BB962C8B-B14F-4D97-AF65-F5344CB8AC3E}">
        <p14:creationId xmlns:p14="http://schemas.microsoft.com/office/powerpoint/2010/main" val="39929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1556792"/>
            <a:ext cx="5184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Bidra till en halverad energianvändning i Sveriges byggda bestånd, samtidigt som</a:t>
            </a:r>
          </a:p>
          <a:p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 hållbarhet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hyresgästerna får en positiv upplevelse av renoveringen och bättre inomhusklimat</a:t>
            </a:r>
            <a:endParaRPr lang="sv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Ekologisk hållbarhet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det valda renoveringspaketet harmonierar med fjärrvärmesystemet och minskar byggandens klimatpåverkan</a:t>
            </a:r>
          </a:p>
          <a:p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Ekonomisk hållbarhet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ägarens krav på kostnadseffektivitet på 5% kalkylränta tillgodoses (nominell ränta)</a:t>
            </a:r>
          </a:p>
          <a:p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323528" y="620688"/>
            <a:ext cx="8640960" cy="72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Varsam renovering med ambitiös målsättning</a:t>
            </a:r>
            <a:endParaRPr lang="sv-SE" sz="36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45" y="1556792"/>
            <a:ext cx="2980399" cy="1906760"/>
          </a:xfrm>
          <a:prstGeom prst="rect">
            <a:avLst/>
          </a:prstGeom>
        </p:spPr>
      </p:pic>
      <p:pic>
        <p:nvPicPr>
          <p:cNvPr id="7" name="Bildobjek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23" y="3789040"/>
            <a:ext cx="298039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44" y="3789040"/>
            <a:ext cx="2980399" cy="18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4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7595">
            <a:off x="1304625" y="920335"/>
            <a:ext cx="5694065" cy="613499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592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085138" cy="720055"/>
          </a:xfrm>
        </p:spPr>
        <p:txBody>
          <a:bodyPr/>
          <a:lstStyle/>
          <a:p>
            <a:r>
              <a:rPr lang="sv-SE" dirty="0"/>
              <a:t>Byggprocessmätning™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4" y="1502207"/>
            <a:ext cx="8313706" cy="50453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707796"/>
            <a:ext cx="1619673" cy="1588822"/>
          </a:xfrm>
          <a:prstGeom prst="wedgeEllipseCallout">
            <a:avLst>
              <a:gd name="adj1" fmla="val 52238"/>
              <a:gd name="adj2" fmla="val 4635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Resultat från första mätningen apr 2016</a:t>
            </a:r>
          </a:p>
        </p:txBody>
      </p:sp>
    </p:spTree>
    <p:extLst>
      <p:ext uri="{BB962C8B-B14F-4D97-AF65-F5344CB8AC3E}">
        <p14:creationId xmlns:p14="http://schemas.microsoft.com/office/powerpoint/2010/main" val="3110804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tshållare för bildnumm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B1E2D2-B89A-4AAA-8E32-D3B77DA1383C}" type="slidenum">
              <a:rPr lang="sv-SE" smtClean="0"/>
              <a:pPr/>
              <a:t>32</a:t>
            </a:fld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2080295" y="1475259"/>
            <a:ext cx="14401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600" dirty="0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6" y="1794349"/>
            <a:ext cx="7985125" cy="4846369"/>
          </a:xfrm>
        </p:spPr>
      </p:pic>
      <p:sp>
        <p:nvSpPr>
          <p:cNvPr id="8" name="Oval 4"/>
          <p:cNvSpPr/>
          <p:nvPr/>
        </p:nvSpPr>
        <p:spPr>
          <a:xfrm>
            <a:off x="0" y="906397"/>
            <a:ext cx="1619673" cy="1588822"/>
          </a:xfrm>
          <a:prstGeom prst="wedgeEllipseCallout">
            <a:avLst>
              <a:gd name="adj1" fmla="val 52238"/>
              <a:gd name="adj2" fmla="val 4635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Resultat från andra mätningen apr 2017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835696" y="619551"/>
            <a:ext cx="8085138" cy="720055"/>
          </a:xfrm>
        </p:spPr>
        <p:txBody>
          <a:bodyPr/>
          <a:lstStyle/>
          <a:p>
            <a:r>
              <a:rPr lang="sv-SE" sz="4400" dirty="0">
                <a:solidFill>
                  <a:schemeClr val="tx1"/>
                </a:solidFill>
                <a:latin typeface="+mj-lt"/>
              </a:rPr>
              <a:t>Byggprocessmätning™ </a:t>
            </a:r>
          </a:p>
        </p:txBody>
      </p:sp>
    </p:spTree>
    <p:extLst>
      <p:ext uri="{BB962C8B-B14F-4D97-AF65-F5344CB8AC3E}">
        <p14:creationId xmlns:p14="http://schemas.microsoft.com/office/powerpoint/2010/main" val="3063053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085138" cy="777499"/>
          </a:xfrm>
        </p:spPr>
        <p:txBody>
          <a:bodyPr/>
          <a:lstStyle/>
          <a:p>
            <a:r>
              <a:rPr lang="sv-SE" dirty="0"/>
              <a:t>Styrkor och svagheter</a:t>
            </a:r>
            <a:endParaRPr lang="en-US" dirty="0"/>
          </a:p>
        </p:txBody>
      </p:sp>
      <p:grpSp>
        <p:nvGrpSpPr>
          <p:cNvPr id="8" name="Grupp 7"/>
          <p:cNvGrpSpPr/>
          <p:nvPr/>
        </p:nvGrpSpPr>
        <p:grpSpPr>
          <a:xfrm>
            <a:off x="825780" y="6219518"/>
            <a:ext cx="3572803" cy="342226"/>
            <a:chOff x="825780" y="6219518"/>
            <a:chExt cx="3572803" cy="342226"/>
          </a:xfrm>
        </p:grpSpPr>
        <p:pic>
          <p:nvPicPr>
            <p:cNvPr id="9" name="Bildobjekt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" y="6219518"/>
              <a:ext cx="1271468" cy="30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ktangel 9"/>
            <p:cNvSpPr/>
            <p:nvPr/>
          </p:nvSpPr>
          <p:spPr>
            <a:xfrm>
              <a:off x="2195736" y="6223190"/>
              <a:ext cx="22028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Corbel" panose="020B0503020204020204" pitchFamily="34" charset="0"/>
                </a:rPr>
                <a:t>Byggprocessmätning™ 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424492" y="2104169"/>
            <a:ext cx="8330512" cy="3413064"/>
            <a:chOff x="424492" y="2104169"/>
            <a:chExt cx="8330512" cy="3413064"/>
          </a:xfrm>
        </p:grpSpPr>
        <p:grpSp>
          <p:nvGrpSpPr>
            <p:cNvPr id="3" name="Grupp 2"/>
            <p:cNvGrpSpPr/>
            <p:nvPr/>
          </p:nvGrpSpPr>
          <p:grpSpPr>
            <a:xfrm>
              <a:off x="424492" y="2104169"/>
              <a:ext cx="8330512" cy="3413064"/>
              <a:chOff x="143000" y="1988840"/>
              <a:chExt cx="8893496" cy="364372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00" y="1988840"/>
                <a:ext cx="8893496" cy="162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00" y="4077072"/>
                <a:ext cx="8893496" cy="1555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ruta 3"/>
            <p:cNvSpPr txBox="1"/>
            <p:nvPr/>
          </p:nvSpPr>
          <p:spPr>
            <a:xfrm>
              <a:off x="952870" y="2173480"/>
              <a:ext cx="2400266" cy="11755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r">
                <a:spcBef>
                  <a:spcPts val="500"/>
                </a:spcBef>
              </a:pPr>
              <a:r>
                <a:rPr lang="sv-SE" sz="1100" dirty="0"/>
                <a:t>Erfarenhetsåterföring</a:t>
              </a:r>
            </a:p>
            <a:p>
              <a:pPr algn="r">
                <a:spcBef>
                  <a:spcPts val="500"/>
                </a:spcBef>
              </a:pPr>
              <a:r>
                <a:rPr lang="sv-SE" sz="1100" dirty="0"/>
                <a:t>Öppenhet för synpunkter och idéer</a:t>
              </a:r>
            </a:p>
            <a:p>
              <a:pPr algn="r">
                <a:spcBef>
                  <a:spcPts val="500"/>
                </a:spcBef>
              </a:pPr>
              <a:r>
                <a:rPr lang="sv-SE" sz="1100" dirty="0"/>
                <a:t>Trivsel i projektet</a:t>
              </a:r>
            </a:p>
            <a:p>
              <a:pPr algn="r">
                <a:spcBef>
                  <a:spcPts val="500"/>
                </a:spcBef>
              </a:pPr>
              <a:r>
                <a:rPr lang="sv-SE" sz="1100" dirty="0"/>
                <a:t>Samarbete mellan personer</a:t>
              </a:r>
            </a:p>
            <a:p>
              <a:pPr algn="r">
                <a:spcBef>
                  <a:spcPts val="500"/>
                </a:spcBef>
              </a:pPr>
              <a:r>
                <a:rPr lang="sv-SE" sz="1100" dirty="0"/>
                <a:t>Engagemang i projektorganisationen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611560" y="4107194"/>
              <a:ext cx="504056" cy="25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973301" y="4118345"/>
              <a:ext cx="2400266" cy="11755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r">
                <a:spcBef>
                  <a:spcPts val="500"/>
                </a:spcBef>
              </a:pPr>
              <a:r>
                <a:rPr lang="sv-SE" sz="1100" dirty="0"/>
                <a:t>Hänsyn till hyresgästernas verksamhet</a:t>
              </a:r>
            </a:p>
            <a:p>
              <a:pPr algn="r">
                <a:spcBef>
                  <a:spcPts val="500"/>
                </a:spcBef>
              </a:pPr>
              <a:r>
                <a:rPr lang="sv-SE" sz="1100" dirty="0"/>
                <a:t>Rimlig arbetsbelastning</a:t>
              </a:r>
            </a:p>
            <a:p>
              <a:pPr algn="r">
                <a:spcBef>
                  <a:spcPts val="500"/>
                </a:spcBef>
              </a:pPr>
              <a:r>
                <a:rPr lang="sv-SE" sz="1100" dirty="0"/>
                <a:t>Väl avvägda resurser</a:t>
              </a:r>
            </a:p>
            <a:p>
              <a:pPr algn="r">
                <a:spcBef>
                  <a:spcPts val="500"/>
                </a:spcBef>
              </a:pPr>
              <a:r>
                <a:rPr lang="sv-SE" sz="1100" dirty="0"/>
                <a:t>Tydliga mål i projektet</a:t>
              </a:r>
            </a:p>
            <a:p>
              <a:pPr algn="r">
                <a:spcBef>
                  <a:spcPts val="500"/>
                </a:spcBef>
              </a:pPr>
              <a:r>
                <a:rPr lang="sv-SE" sz="1100" dirty="0"/>
                <a:t>Tydliga kostnadsramar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8698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137201"/>
            <a:ext cx="8604250" cy="422374"/>
          </a:xfrm>
        </p:spPr>
        <p:txBody>
          <a:bodyPr>
            <a:noAutofit/>
          </a:bodyPr>
          <a:lstStyle/>
          <a:p>
            <a:pPr algn="l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Optimal koppling mellan frånluftsvärmepump och fjärrvärme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04864"/>
            <a:ext cx="1205483" cy="34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08741"/>
            <a:ext cx="431557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1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28612" y="477809"/>
            <a:ext cx="3784600" cy="6217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518244" y="448065"/>
            <a:ext cx="3784600" cy="617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558996" y="1834013"/>
            <a:ext cx="378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”Projektet bidrar till förnyelseprocessen för att göra </a:t>
            </a:r>
            <a:r>
              <a:rPr lang="sv-S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Tjärna</a:t>
            </a: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ängar till ett mer attraktivt, varierat och integrerat bostadsområde”</a:t>
            </a:r>
          </a:p>
          <a:p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sv-SE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Ur m</a:t>
            </a: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åldokumentet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1256" y="463024"/>
            <a:ext cx="8085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Vision</a:t>
            </a:r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ktangel 5"/>
          <p:cNvSpPr/>
          <p:nvPr/>
        </p:nvSpPr>
        <p:spPr>
          <a:xfrm rot="10800000">
            <a:off x="4572000" y="435123"/>
            <a:ext cx="2070100" cy="61858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56" y="481868"/>
            <a:ext cx="4433126" cy="61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5"/>
          <p:cNvSpPr/>
          <p:nvPr/>
        </p:nvSpPr>
        <p:spPr>
          <a:xfrm rot="10800000">
            <a:off x="4384348" y="425347"/>
            <a:ext cx="2070100" cy="62175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19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268760"/>
            <a:ext cx="9128118" cy="5361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8798" y="450284"/>
            <a:ext cx="1944216" cy="6217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5"/>
          <p:cNvSpPr/>
          <p:nvPr/>
        </p:nvSpPr>
        <p:spPr>
          <a:xfrm rot="10800000">
            <a:off x="4113014" y="446500"/>
            <a:ext cx="2070100" cy="62175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9226" y="1784844"/>
            <a:ext cx="3159144" cy="4329516"/>
          </a:xfrm>
        </p:spPr>
        <p:txBody>
          <a:bodyPr/>
          <a:lstStyle/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Tre testobjekt i fullskala</a:t>
            </a:r>
          </a:p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Byggnaderna och dess boende följs i totalt fyra år genom byggprocessen inklusive två driftår</a:t>
            </a:r>
          </a:p>
          <a:p>
            <a:pPr marL="0" indent="0">
              <a:buNone/>
            </a:pP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sz="2000" dirty="0">
              <a:latin typeface="+mj-lt"/>
            </a:endParaRPr>
          </a:p>
          <a:p>
            <a:pPr marL="0" indent="0">
              <a:buNone/>
            </a:pPr>
            <a:r>
              <a:rPr lang="sv-SE" sz="2000" dirty="0"/>
              <a:t/>
            </a:r>
            <a:br>
              <a:rPr lang="sv-SE" sz="2000" dirty="0"/>
            </a:br>
            <a:endParaRPr lang="sv-SE" sz="2000" dirty="0">
              <a:latin typeface="+mj-lt"/>
            </a:endParaRPr>
          </a:p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46500"/>
            <a:ext cx="8085138" cy="1214437"/>
          </a:xfrm>
        </p:spPr>
        <p:txBody>
          <a:bodyPr/>
          <a:lstStyle/>
          <a:p>
            <a:pPr algn="l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Forskningsprojektet</a:t>
            </a:r>
          </a:p>
        </p:txBody>
      </p:sp>
    </p:spTree>
    <p:extLst>
      <p:ext uri="{BB962C8B-B14F-4D97-AF65-F5344CB8AC3E}">
        <p14:creationId xmlns:p14="http://schemas.microsoft.com/office/powerpoint/2010/main" val="34006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85138" cy="1214437"/>
          </a:xfrm>
        </p:spPr>
        <p:txBody>
          <a:bodyPr/>
          <a:lstStyle/>
          <a:p>
            <a:pPr algn="l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Åtgärder på klimatskal</a:t>
            </a:r>
          </a:p>
        </p:txBody>
      </p:sp>
      <p:sp>
        <p:nvSpPr>
          <p:cNvPr id="3" name="Rektangel 2"/>
          <p:cNvSpPr/>
          <p:nvPr/>
        </p:nvSpPr>
        <p:spPr>
          <a:xfrm>
            <a:off x="621681" y="1772816"/>
            <a:ext cx="8126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Tilläggsisolering på vind (i samband med ändring av taket)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Nya fönster U-värde 1,0 W/m2K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Skalåtgärder på utfackningsväggar för bättre U-värde och lufttäthet kring fönster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8242"/>
            <a:ext cx="3418041" cy="242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8242"/>
            <a:ext cx="3417022" cy="242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9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917" y="63741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11" name="Rectangle 10"/>
          <p:cNvSpPr/>
          <p:nvPr/>
        </p:nvSpPr>
        <p:spPr>
          <a:xfrm>
            <a:off x="2523841" y="4666106"/>
            <a:ext cx="7230044" cy="100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4170"/>
            <a:ext cx="2729772" cy="35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32779" y="4878245"/>
            <a:ext cx="3576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28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Från- och tilluft med värmeåtervinning (FTX)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987" y="4878776"/>
            <a:ext cx="308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25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Frånluftsvärmepump (FVP) + tilluftsradiatorer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088" y="1408649"/>
            <a:ext cx="2757861" cy="3531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4621" y="4909088"/>
            <a:ext cx="531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Hus 26</a:t>
            </a:r>
          </a:p>
          <a:p>
            <a:pPr algn="ctr"/>
            <a:r>
              <a:rPr lang="sv-SE" sz="2000" dirty="0">
                <a:latin typeface="Calibri" pitchFamily="34" charset="0"/>
                <a:cs typeface="Calibri" pitchFamily="34" charset="0"/>
              </a:rPr>
              <a:t>Tilluftsradiatorer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Rubrik 1"/>
          <p:cNvSpPr txBox="1">
            <a:spLocks/>
          </p:cNvSpPr>
          <p:nvPr/>
        </p:nvSpPr>
        <p:spPr bwMode="auto">
          <a:xfrm>
            <a:off x="467544" y="476672"/>
            <a:ext cx="8085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Värme/ventilation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41" y="1422048"/>
            <a:ext cx="2838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5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367240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cs typeface="Calibri" pitchFamily="34" charset="0"/>
            </a:endParaRPr>
          </a:p>
          <a:p>
            <a:pPr marL="0" indent="0">
              <a:buNone/>
            </a:pPr>
            <a:endParaRPr lang="sv-SE" dirty="0">
              <a:latin typeface="+mj-lt"/>
              <a:cs typeface="Calibri" pitchFamily="34" charset="0"/>
            </a:endParaRPr>
          </a:p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Förvärmning av ventilationsluft förbättrar komfort</a:t>
            </a:r>
          </a:p>
          <a:p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Låg vattentemperatur ger effektiv användning av värmepump</a:t>
            </a:r>
          </a:p>
          <a:p>
            <a:pPr marL="0" indent="0">
              <a:buNone/>
            </a:pPr>
            <a:r>
              <a:rPr lang="sv-SE" sz="2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sv-SE" sz="1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7016" y="548680"/>
            <a:ext cx="82089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sv-S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Tilluftsradiatorer</a:t>
            </a:r>
            <a:r>
              <a:rPr lang="sv-SE" sz="4000" kern="0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539952" cy="42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62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5"/>
          <p:cNvSpPr/>
          <p:nvPr/>
        </p:nvSpPr>
        <p:spPr>
          <a:xfrm rot="10800000">
            <a:off x="5364088" y="425729"/>
            <a:ext cx="2070100" cy="62175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927276"/>
            <a:ext cx="8085138" cy="1214437"/>
          </a:xfrm>
        </p:spPr>
        <p:txBody>
          <a:bodyPr/>
          <a:lstStyle/>
          <a:p>
            <a:pPr algn="l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Preliminära resultat</a:t>
            </a:r>
          </a:p>
        </p:txBody>
      </p:sp>
      <p:pic>
        <p:nvPicPr>
          <p:cNvPr id="5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57791" cy="44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12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992BEC60243C4BB3BE404571CA4FE852"/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PP_mall-2(mso)070608">
  <a:themeElements>
    <a:clrScheme name="PP_mall-2(mso)0706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mall-2(mso)070608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mall-2(mso)0706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-2(mso)0706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-2(mso)0706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-2(mso)0706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-2(mso)0706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-2(mso)0706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l-2(mso)0706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l-2(mso)0706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l-2(mso)0706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l-2(mso)0706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l-2(mso)0706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l-2(mso)0706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18D2CFFCB1724F82CAA58FB30B3472" ma:contentTypeVersion="2" ma:contentTypeDescription="Skapa ett nytt dokument." ma:contentTypeScope="" ma:versionID="5573dcecca39bbe959127ef70027bc29">
  <xsd:schema xmlns:xsd="http://www.w3.org/2001/XMLSchema" xmlns:xs="http://www.w3.org/2001/XMLSchema" xmlns:p="http://schemas.microsoft.com/office/2006/metadata/properties" xmlns:ns2="63636a93-08fe-4b40-aaf7-89b3b5c41b2d" targetNamespace="http://schemas.microsoft.com/office/2006/metadata/properties" ma:root="true" ma:fieldsID="74803f49e75910967e7590f7dc2ed4ba" ns2:_="">
    <xsd:import namespace="63636a93-08fe-4b40-aaf7-89b3b5c41b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36a93-08fe-4b40-aaf7-89b3b5c41b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818B50-6F44-4F35-9C56-AF985D838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36a93-08fe-4b40-aaf7-89b3b5c41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8CDD7-07AC-4D88-8253-C3E88C6D3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A175B-5F98-4139-86DC-5F320943A47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63636a93-08fe-4b40-aaf7-89b3b5c41b2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PP_mall-2(mso)070608</Template>
  <TotalTime>5856</TotalTime>
  <Words>728</Words>
  <Application>Microsoft Office PowerPoint</Application>
  <PresentationFormat>On-screen Show (4:3)</PresentationFormat>
  <Paragraphs>312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Verdana</vt:lpstr>
      <vt:lpstr>PP_mall-2(mso)070608</vt:lpstr>
      <vt:lpstr>Varsam energieffektiv renovering  Tjärna ängar - exempel på renovering av allmännyttans flerbostadshus från 1950-1975  </vt:lpstr>
      <vt:lpstr>PowerPoint Presentation</vt:lpstr>
      <vt:lpstr>PowerPoint Presentation</vt:lpstr>
      <vt:lpstr>PowerPoint Presentation</vt:lpstr>
      <vt:lpstr>Forskningsprojektet</vt:lpstr>
      <vt:lpstr>Åtgärder på klimatskal</vt:lpstr>
      <vt:lpstr>PowerPoint Presentation</vt:lpstr>
      <vt:lpstr>PowerPoint Presentation</vt:lpstr>
      <vt:lpstr>Preliminära resultat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Intervjuer</vt:lpstr>
      <vt:lpstr>Mätningar</vt:lpstr>
      <vt:lpstr>PowerPoint Presentation</vt:lpstr>
      <vt:lpstr>Vad har vi lärt oss?</vt:lpstr>
      <vt:lpstr>Tack!</vt:lpstr>
      <vt:lpstr>Extra material</vt:lpstr>
      <vt:lpstr>Solel </vt:lpstr>
      <vt:lpstr>Attityd och processmätning</vt:lpstr>
      <vt:lpstr>PowerPoint Presentation</vt:lpstr>
      <vt:lpstr>Byggprocessmätning™ </vt:lpstr>
      <vt:lpstr>Byggprocessmätning™ </vt:lpstr>
      <vt:lpstr>Styrkor och svagheter</vt:lpstr>
      <vt:lpstr>Optimal koppling mellan frånluftsvärmepump och fjärrvärme</vt:lpstr>
    </vt:vector>
  </TitlesOfParts>
  <Company>Högskolan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Mats Sjögren</dc:creator>
  <cp:lastModifiedBy>Jonn Are Myhren (HDa)</cp:lastModifiedBy>
  <cp:revision>1726</cp:revision>
  <cp:lastPrinted>2015-12-13T14:58:35Z</cp:lastPrinted>
  <dcterms:created xsi:type="dcterms:W3CDTF">2007-08-20T09:31:41Z</dcterms:created>
  <dcterms:modified xsi:type="dcterms:W3CDTF">2019-06-03T07:49:03Z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0x010100DB18D2CFFCB1724F82CAA58FB30B3472</vt:lpwstr>
  </property>
</Properties>
</file>