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308" r:id="rId3"/>
    <p:sldId id="310" r:id="rId4"/>
    <p:sldId id="304" r:id="rId5"/>
    <p:sldId id="322" r:id="rId6"/>
    <p:sldId id="326" r:id="rId7"/>
    <p:sldId id="338" r:id="rId8"/>
    <p:sldId id="323" r:id="rId9"/>
    <p:sldId id="324" r:id="rId10"/>
    <p:sldId id="325" r:id="rId11"/>
    <p:sldId id="327" r:id="rId12"/>
    <p:sldId id="336" r:id="rId13"/>
    <p:sldId id="328" r:id="rId14"/>
    <p:sldId id="284" r:id="rId15"/>
    <p:sldId id="337" r:id="rId16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0112" autoAdjust="0"/>
  </p:normalViewPr>
  <p:slideViewPr>
    <p:cSldViewPr>
      <p:cViewPr varScale="1">
        <p:scale>
          <a:sx n="89" d="100"/>
          <a:sy n="89" d="100"/>
        </p:scale>
        <p:origin x="22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04C3239-A5D0-48C7-AC50-078DA6F4E2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029A1DC-8479-4D04-920A-AE8395A68D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705028-0955-4A18-8C30-E07A9B9C042F}" type="datetimeFigureOut">
              <a:rPr lang="sv-SE"/>
              <a:pPr>
                <a:defRPr/>
              </a:pPr>
              <a:t>2019-05-21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DA13C175-8A1A-4DE0-B445-FFB858E3CF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A3FAEB57-82DE-42E0-9B50-731D1408E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084644-2B0D-4F1B-B611-4312CD3E18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9955D7B-155B-474C-8CDA-2CB43DCFA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C00EDE-0CF5-475F-B88B-4A8136BA4B3B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00EDE-0CF5-475F-B88B-4A8136BA4B3B}" type="slidenum">
              <a:rPr lang="sv-SE" altLang="sv-SE" smtClean="0"/>
              <a:pPr/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70472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00EDE-0CF5-475F-B88B-4A8136BA4B3B}" type="slidenum">
              <a:rPr lang="sv-SE" altLang="sv-SE" smtClean="0"/>
              <a:pPr/>
              <a:t>15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9254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00EDE-0CF5-475F-B88B-4A8136BA4B3B}" type="slidenum">
              <a:rPr lang="sv-SE" altLang="sv-SE" smtClean="0"/>
              <a:pPr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7832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00EDE-0CF5-475F-B88B-4A8136BA4B3B}" type="slidenum">
              <a:rPr lang="sv-SE" altLang="sv-SE" smtClean="0"/>
              <a:pPr/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6764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00EDE-0CF5-475F-B88B-4A8136BA4B3B}" type="slidenum">
              <a:rPr lang="sv-SE" altLang="sv-SE" smtClean="0"/>
              <a:pPr/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5015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00EDE-0CF5-475F-B88B-4A8136BA4B3B}" type="slidenum">
              <a:rPr lang="sv-SE" altLang="sv-SE" smtClean="0"/>
              <a:pPr/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368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00EDE-0CF5-475F-B88B-4A8136BA4B3B}" type="slidenum">
              <a:rPr lang="sv-SE" altLang="sv-SE" smtClean="0"/>
              <a:pPr/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254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5E2F5-E4CE-4D75-9C08-89D14B2B2EAE}" type="slidenum">
              <a:rPr lang="sv-SE" altLang="sv-SE" smtClean="0"/>
              <a:pPr/>
              <a:t>12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8513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00EDE-0CF5-475F-B88B-4A8136BA4B3B}" type="slidenum">
              <a:rPr lang="sv-SE" altLang="sv-SE" smtClean="0"/>
              <a:pPr/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2595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00EDE-0CF5-475F-B88B-4A8136BA4B3B}" type="slidenum">
              <a:rPr lang="sv-SE" altLang="sv-SE" smtClean="0"/>
              <a:pPr/>
              <a:t>14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8867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FE215F78-D7C5-459C-ACE5-45FA1AB23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558608" cy="1470025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684212" y="1484313"/>
            <a:ext cx="6840115" cy="504825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DA9638C-3C3E-45B4-8EB7-E116EEECA5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6079A9-A95C-4AA4-9BEE-205FC5C35AE5}" type="datetime1">
              <a:rPr lang="sv-SE"/>
              <a:pPr>
                <a:defRPr/>
              </a:pPr>
              <a:t>2019-05-21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6D430D7-A624-41F8-8589-B8BDE62484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4356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68313" y="621382"/>
            <a:ext cx="4608512" cy="287338"/>
          </a:xfrm>
        </p:spPr>
        <p:txBody>
          <a:bodyPr anchor="b">
            <a:noAutofit/>
          </a:bodyPr>
          <a:lstStyle>
            <a:lvl1pPr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2CC03CF-6616-4BA0-9746-ECB26A3D0F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5927-807E-447C-A5A8-E260202FD772}" type="datetime1">
              <a:rPr lang="sv-SE"/>
              <a:pPr>
                <a:defRPr/>
              </a:pPr>
              <a:t>2019-05-21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3857ACD-44E3-4676-9DC6-89F7B9C189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391948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68313" y="621382"/>
            <a:ext cx="4608512" cy="287338"/>
          </a:xfrm>
        </p:spPr>
        <p:txBody>
          <a:bodyPr anchor="b">
            <a:noAutofit/>
          </a:bodyPr>
          <a:lstStyle>
            <a:lvl1pPr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3A617582-07A7-4307-ABCC-97B058134E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1082-8C1D-4AE2-A1AB-3DA081BD0603}" type="datetime1">
              <a:rPr lang="sv-SE"/>
              <a:pPr>
                <a:defRPr/>
              </a:pPr>
              <a:t>2019-05-21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5B6F1D8-E2D8-4FD5-A041-4613133026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328806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68313" y="621382"/>
            <a:ext cx="4608512" cy="287338"/>
          </a:xfrm>
        </p:spPr>
        <p:txBody>
          <a:bodyPr anchor="b">
            <a:noAutofit/>
          </a:bodyPr>
          <a:lstStyle>
            <a:lvl1pPr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datum 4">
            <a:extLst>
              <a:ext uri="{FF2B5EF4-FFF2-40B4-BE49-F238E27FC236}">
                <a16:creationId xmlns:a16="http://schemas.microsoft.com/office/drawing/2014/main" id="{95827401-3D67-49BF-9349-79201556B9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C93C7-C30E-407B-8FAE-F6C26B4948F7}" type="datetime1">
              <a:rPr lang="sv-SE"/>
              <a:pPr>
                <a:defRPr/>
              </a:pPr>
              <a:t>2019-05-21</a:t>
            </a:fld>
            <a:endParaRPr lang="sv-SE"/>
          </a:p>
        </p:txBody>
      </p:sp>
      <p:sp>
        <p:nvSpPr>
          <p:cNvPr id="7" name="Platshållare för sidfot 5">
            <a:extLst>
              <a:ext uri="{FF2B5EF4-FFF2-40B4-BE49-F238E27FC236}">
                <a16:creationId xmlns:a16="http://schemas.microsoft.com/office/drawing/2014/main" id="{F210E299-96DC-4501-8322-7F93B51EAF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389487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BC0A6BD-C19A-498E-B452-1AB211B9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5FE6-0DE3-4098-8967-308BC34F3AEA}" type="datetime1">
              <a:rPr lang="sv-SE"/>
              <a:pPr>
                <a:defRPr/>
              </a:pPr>
              <a:t>2019-05-21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33445-9E84-4D1B-9DF8-4326C457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9425061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F88A282-7865-4894-B638-F06CF704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DC03-9586-460A-862D-98AAE16152AB}" type="datetime1">
              <a:rPr lang="sv-SE"/>
              <a:pPr>
                <a:defRPr/>
              </a:pPr>
              <a:t>2019-05-21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E35E30A-C0BB-42E0-9608-D3A61ED7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997348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00F376B-61AA-4C61-BEFB-325D74DA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53E3-2305-4D5B-BF00-CA6B53F99493}" type="datetime1">
              <a:rPr lang="sv-SE"/>
              <a:pPr>
                <a:defRPr/>
              </a:pPr>
              <a:t>2019-05-21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AAF7291-6649-4A54-9361-D97A6E6B4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630091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EE8F-02F1-4D03-BAB7-EAE653087868}" type="datetimeFigureOut">
              <a:rPr lang="sv-SE" smtClean="0"/>
              <a:t>2019-05-21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6978-F6DB-421D-9BC0-5D7D8835AF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4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B35523F-DEE4-4BE8-BA2F-62566454E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>
            <a:extLst>
              <a:ext uri="{FF2B5EF4-FFF2-40B4-BE49-F238E27FC236}">
                <a16:creationId xmlns:a16="http://schemas.microsoft.com/office/drawing/2014/main" id="{F0251269-2AEF-4797-9E1B-F5F6645348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Platshållare för text 2">
            <a:extLst>
              <a:ext uri="{FF2B5EF4-FFF2-40B4-BE49-F238E27FC236}">
                <a16:creationId xmlns:a16="http://schemas.microsoft.com/office/drawing/2014/main" id="{BB61D705-12E8-4F1E-A8DA-702B1C46FA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11325"/>
            <a:ext cx="82296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198DD2-74BB-44ED-B641-4039C6620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8054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8BE9B3-D50D-4A5C-B60B-A56C09F62F61}" type="datetime1">
              <a:rPr lang="sv-SE"/>
              <a:pPr>
                <a:defRPr/>
              </a:pPr>
              <a:t>2019-05-21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A68CFF-95E5-4AD5-B9D5-44725FAD6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8054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B01F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01F16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01F16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01F16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01F16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01F16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01F16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01F16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01F16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§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§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§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§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17B6AC-0ACC-4E70-9FB2-EC7DD37EE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40" y="1124744"/>
            <a:ext cx="8280920" cy="1470025"/>
          </a:xfrm>
        </p:spPr>
        <p:txBody>
          <a:bodyPr/>
          <a:lstStyle/>
          <a:p>
            <a:r>
              <a:rPr lang="sv-SE" sz="5400" dirty="0"/>
              <a:t>Byggdialogens årsstämma</a:t>
            </a:r>
            <a:br>
              <a:rPr lang="sv-SE" sz="5400" dirty="0"/>
            </a:br>
            <a:r>
              <a:rPr lang="sv-SE" sz="5400" dirty="0"/>
              <a:t>Sveriges Allmännyttas Klimatinitiativ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78B155F-F4BB-440F-8D36-E2CA35D87F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584" y="4788991"/>
            <a:ext cx="6840115" cy="504825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Susanna Karlevill, 19-05-21</a:t>
            </a:r>
          </a:p>
        </p:txBody>
      </p:sp>
    </p:spTree>
    <p:extLst>
      <p:ext uri="{BB962C8B-B14F-4D97-AF65-F5344CB8AC3E}">
        <p14:creationId xmlns:p14="http://schemas.microsoft.com/office/powerpoint/2010/main" val="39098028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2941B-B234-448B-94A8-72E12DCA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787"/>
            <a:ext cx="8229600" cy="720725"/>
          </a:xfrm>
        </p:spPr>
        <p:txBody>
          <a:bodyPr/>
          <a:lstStyle/>
          <a:p>
            <a:r>
              <a:rPr lang="sv-SE" dirty="0"/>
              <a:t>2. Krav på leverantörerna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9587632-68DE-4E61-BA47-CB9D90E7C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85298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7A2FD2-EE4A-45CC-87B8-1DA493832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725"/>
          </a:xfrm>
        </p:spPr>
        <p:txBody>
          <a:bodyPr/>
          <a:lstStyle/>
          <a:p>
            <a:r>
              <a:rPr lang="sv-SE" dirty="0"/>
              <a:t>3. Klimatsmarta boenden 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C911C6C-0348-4A0C-9962-91B1425BD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5686646" cy="2376264"/>
          </a:xfr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129FB17-A06A-44ED-9AE1-30CF35CF6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8436"/>
            <a:ext cx="3435846" cy="458112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5417D88-8BB5-4900-9770-54300F2BE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46" y="1138436"/>
            <a:ext cx="5131605" cy="34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tbubbla: rektangel med rundade hörn 3">
            <a:extLst>
              <a:ext uri="{FF2B5EF4-FFF2-40B4-BE49-F238E27FC236}">
                <a16:creationId xmlns:a16="http://schemas.microsoft.com/office/drawing/2014/main" id="{A811CF9C-622D-4CC8-B7F5-64F82C765A2D}"/>
              </a:ext>
            </a:extLst>
          </p:cNvPr>
          <p:cNvSpPr/>
          <p:nvPr/>
        </p:nvSpPr>
        <p:spPr>
          <a:xfrm>
            <a:off x="4730704" y="2404057"/>
            <a:ext cx="1609826" cy="484570"/>
          </a:xfrm>
          <a:prstGeom prst="wedgeRoundRectCallout">
            <a:avLst>
              <a:gd name="adj1" fmla="val -69947"/>
              <a:gd name="adj2" fmla="val 12209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Sista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sz="1200" dirty="0">
                <a:solidFill>
                  <a:schemeClr val="tx1"/>
                </a:solidFill>
              </a:rPr>
              <a:t>oljepannan stängs av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C4060FB-C1E9-4452-83C1-2B6637107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024300"/>
            <a:ext cx="7017104" cy="3499407"/>
          </a:xfrm>
          <a:prstGeom prst="rect">
            <a:avLst/>
          </a:prstGeom>
        </p:spPr>
      </p:pic>
      <p:sp>
        <p:nvSpPr>
          <p:cNvPr id="25" name="Rundad rektangulär bildtext 15">
            <a:extLst>
              <a:ext uri="{FF2B5EF4-FFF2-40B4-BE49-F238E27FC236}">
                <a16:creationId xmlns:a16="http://schemas.microsoft.com/office/drawing/2014/main" id="{1EF82150-7F1D-426E-B06A-9683CE74010E}"/>
              </a:ext>
            </a:extLst>
          </p:cNvPr>
          <p:cNvSpPr/>
          <p:nvPr/>
        </p:nvSpPr>
        <p:spPr>
          <a:xfrm>
            <a:off x="251520" y="815186"/>
            <a:ext cx="2276721" cy="804653"/>
          </a:xfrm>
          <a:prstGeom prst="wedgeRoundRectCallout">
            <a:avLst>
              <a:gd name="adj1" fmla="val 32123"/>
              <a:gd name="adj2" fmla="val 822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Värde energi ca 75 </a:t>
            </a:r>
            <a:r>
              <a:rPr lang="sv-SE" sz="1200" dirty="0" err="1">
                <a:solidFill>
                  <a:schemeClr val="tx1"/>
                </a:solidFill>
              </a:rPr>
              <a:t>milj</a:t>
            </a:r>
            <a:r>
              <a:rPr lang="sv-SE" sz="1200" dirty="0">
                <a:solidFill>
                  <a:schemeClr val="tx1"/>
                </a:solidFill>
              </a:rPr>
              <a:t> kr.</a:t>
            </a:r>
            <a:endParaRPr lang="sv-SE" sz="1200" dirty="0"/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Värme 136 kWh/m2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El fastighet 21 kWh/m2</a:t>
            </a:r>
            <a:endParaRPr lang="sv-SE" sz="1200" dirty="0"/>
          </a:p>
        </p:txBody>
      </p:sp>
      <p:sp>
        <p:nvSpPr>
          <p:cNvPr id="26" name="Rundad rektangulär bildtext 16">
            <a:extLst>
              <a:ext uri="{FF2B5EF4-FFF2-40B4-BE49-F238E27FC236}">
                <a16:creationId xmlns:a16="http://schemas.microsoft.com/office/drawing/2014/main" id="{13AAA575-5B14-4216-A41A-8FA534BE0287}"/>
              </a:ext>
            </a:extLst>
          </p:cNvPr>
          <p:cNvSpPr/>
          <p:nvPr/>
        </p:nvSpPr>
        <p:spPr>
          <a:xfrm>
            <a:off x="94679" y="1656318"/>
            <a:ext cx="1609826" cy="760318"/>
          </a:xfrm>
          <a:prstGeom prst="wedgeRoundRectCallout">
            <a:avLst>
              <a:gd name="adj1" fmla="val 70038"/>
              <a:gd name="adj2" fmla="val -200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Miljöpåverkan 3800 ton CO2,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6,2 kg/m2</a:t>
            </a:r>
          </a:p>
        </p:txBody>
      </p:sp>
      <p:sp>
        <p:nvSpPr>
          <p:cNvPr id="27" name="Rundad rektangulär bildtext 19">
            <a:extLst>
              <a:ext uri="{FF2B5EF4-FFF2-40B4-BE49-F238E27FC236}">
                <a16:creationId xmlns:a16="http://schemas.microsoft.com/office/drawing/2014/main" id="{F97DC6D6-6084-4E0A-92C2-D5E412FEA745}"/>
              </a:ext>
            </a:extLst>
          </p:cNvPr>
          <p:cNvSpPr/>
          <p:nvPr/>
        </p:nvSpPr>
        <p:spPr>
          <a:xfrm>
            <a:off x="362623" y="4727290"/>
            <a:ext cx="2322753" cy="671032"/>
          </a:xfrm>
          <a:prstGeom prst="wedgeRoundRectCallout">
            <a:avLst>
              <a:gd name="adj1" fmla="val 64480"/>
              <a:gd name="adj2" fmla="val -8705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Två vindkraftverk, 9,3 </a:t>
            </a:r>
            <a:r>
              <a:rPr lang="sv-SE" sz="1400" dirty="0" err="1">
                <a:solidFill>
                  <a:schemeClr val="tx1"/>
                </a:solidFill>
              </a:rPr>
              <a:t>milj</a:t>
            </a:r>
            <a:r>
              <a:rPr lang="sv-SE" sz="1400" dirty="0">
                <a:solidFill>
                  <a:schemeClr val="tx1"/>
                </a:solidFill>
              </a:rPr>
              <a:t> kWh/år. Täcker årsbehov från 2014. </a:t>
            </a:r>
            <a:endParaRPr lang="sv-SE" sz="1400" dirty="0"/>
          </a:p>
        </p:txBody>
      </p:sp>
      <p:sp>
        <p:nvSpPr>
          <p:cNvPr id="28" name="Rundad rektangulär bildtext 20">
            <a:extLst>
              <a:ext uri="{FF2B5EF4-FFF2-40B4-BE49-F238E27FC236}">
                <a16:creationId xmlns:a16="http://schemas.microsoft.com/office/drawing/2014/main" id="{9C53441B-D25D-45B6-88C4-444C58C88F33}"/>
              </a:ext>
            </a:extLst>
          </p:cNvPr>
          <p:cNvSpPr/>
          <p:nvPr/>
        </p:nvSpPr>
        <p:spPr>
          <a:xfrm>
            <a:off x="2767685" y="4746716"/>
            <a:ext cx="1655996" cy="632180"/>
          </a:xfrm>
          <a:prstGeom prst="wedgeRoundRectCallout">
            <a:avLst>
              <a:gd name="adj1" fmla="val -5105"/>
              <a:gd name="adj2" fmla="val -8836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Konvertering </a:t>
            </a:r>
            <a:r>
              <a:rPr lang="sv-SE" sz="1400" dirty="0" err="1">
                <a:solidFill>
                  <a:schemeClr val="tx1"/>
                </a:solidFill>
              </a:rPr>
              <a:t>Bojsenburg</a:t>
            </a:r>
            <a:r>
              <a:rPr lang="sv-SE" sz="1400" dirty="0">
                <a:solidFill>
                  <a:schemeClr val="tx1"/>
                </a:solidFill>
              </a:rPr>
              <a:t>, från elvärme till </a:t>
            </a:r>
            <a:r>
              <a:rPr lang="sv-SE" sz="1400" dirty="0" err="1">
                <a:solidFill>
                  <a:schemeClr val="tx1"/>
                </a:solidFill>
              </a:rPr>
              <a:t>fjv</a:t>
            </a:r>
            <a:endParaRPr lang="sv-SE" sz="1400" dirty="0"/>
          </a:p>
        </p:txBody>
      </p:sp>
      <p:sp>
        <p:nvSpPr>
          <p:cNvPr id="29" name="Rundad rektangulär bildtext 21">
            <a:extLst>
              <a:ext uri="{FF2B5EF4-FFF2-40B4-BE49-F238E27FC236}">
                <a16:creationId xmlns:a16="http://schemas.microsoft.com/office/drawing/2014/main" id="{02D2639F-A31A-4F8E-98D6-E474B480AB77}"/>
              </a:ext>
            </a:extLst>
          </p:cNvPr>
          <p:cNvSpPr/>
          <p:nvPr/>
        </p:nvSpPr>
        <p:spPr>
          <a:xfrm>
            <a:off x="4502604" y="4775637"/>
            <a:ext cx="1924246" cy="632180"/>
          </a:xfrm>
          <a:prstGeom prst="wedgeRoundRectCallout">
            <a:avLst>
              <a:gd name="adj1" fmla="val 25141"/>
              <a:gd name="adj2" fmla="val -9049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Utomhusbelysning, 1500 stolpar till LED</a:t>
            </a:r>
            <a:endParaRPr lang="sv-SE" sz="1400" dirty="0"/>
          </a:p>
        </p:txBody>
      </p:sp>
      <p:sp>
        <p:nvSpPr>
          <p:cNvPr id="30" name="Rundad rektangulär bildtext 22">
            <a:extLst>
              <a:ext uri="{FF2B5EF4-FFF2-40B4-BE49-F238E27FC236}">
                <a16:creationId xmlns:a16="http://schemas.microsoft.com/office/drawing/2014/main" id="{D1B14A69-706A-4ACC-B0D0-2CA80E5C961E}"/>
              </a:ext>
            </a:extLst>
          </p:cNvPr>
          <p:cNvSpPr/>
          <p:nvPr/>
        </p:nvSpPr>
        <p:spPr>
          <a:xfrm>
            <a:off x="6506560" y="4774047"/>
            <a:ext cx="1804585" cy="604849"/>
          </a:xfrm>
          <a:prstGeom prst="wedgeRoundRectCallout">
            <a:avLst>
              <a:gd name="adj1" fmla="val -37360"/>
              <a:gd name="adj2" fmla="val -9760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IMD, 3683 </a:t>
            </a:r>
            <a:r>
              <a:rPr lang="sv-SE" sz="1400" dirty="0" err="1">
                <a:solidFill>
                  <a:schemeClr val="tx1"/>
                </a:solidFill>
              </a:rPr>
              <a:t>st</a:t>
            </a:r>
            <a:r>
              <a:rPr lang="sv-SE" sz="1400" dirty="0">
                <a:solidFill>
                  <a:schemeClr val="tx1"/>
                </a:solidFill>
              </a:rPr>
              <a:t> debiteringsmätare</a:t>
            </a:r>
            <a:endParaRPr lang="sv-SE" sz="1400" dirty="0"/>
          </a:p>
        </p:txBody>
      </p:sp>
      <p:sp>
        <p:nvSpPr>
          <p:cNvPr id="32" name="Pratbubbla: rektangel med rundade hörn 31">
            <a:extLst>
              <a:ext uri="{FF2B5EF4-FFF2-40B4-BE49-F238E27FC236}">
                <a16:creationId xmlns:a16="http://schemas.microsoft.com/office/drawing/2014/main" id="{BB80233D-98D7-44BF-92E0-A23DCB0A3D48}"/>
              </a:ext>
            </a:extLst>
          </p:cNvPr>
          <p:cNvSpPr/>
          <p:nvPr/>
        </p:nvSpPr>
        <p:spPr>
          <a:xfrm>
            <a:off x="4109130" y="2124810"/>
            <a:ext cx="1609826" cy="484570"/>
          </a:xfrm>
          <a:prstGeom prst="wedgeRoundRectCallout">
            <a:avLst>
              <a:gd name="adj1" fmla="val -52143"/>
              <a:gd name="adj2" fmla="val 13335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Sista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sz="1200" dirty="0">
                <a:solidFill>
                  <a:schemeClr val="tx1"/>
                </a:solidFill>
              </a:rPr>
              <a:t>oljepannan stängs av</a:t>
            </a:r>
          </a:p>
        </p:txBody>
      </p:sp>
      <p:sp>
        <p:nvSpPr>
          <p:cNvPr id="34" name="Rundad rektangulär bildtext 17">
            <a:extLst>
              <a:ext uri="{FF2B5EF4-FFF2-40B4-BE49-F238E27FC236}">
                <a16:creationId xmlns:a16="http://schemas.microsoft.com/office/drawing/2014/main" id="{4EF2A033-FB48-4BDC-8C13-F9C0ABE1EFBE}"/>
              </a:ext>
            </a:extLst>
          </p:cNvPr>
          <p:cNvSpPr/>
          <p:nvPr/>
        </p:nvSpPr>
        <p:spPr>
          <a:xfrm>
            <a:off x="6861822" y="2168506"/>
            <a:ext cx="2124246" cy="902165"/>
          </a:xfrm>
          <a:prstGeom prst="wedgeRoundRectCallout">
            <a:avLst>
              <a:gd name="adj1" fmla="val -25186"/>
              <a:gd name="adj2" fmla="val 1575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Värde energi ca 55 </a:t>
            </a:r>
            <a:r>
              <a:rPr lang="sv-SE" sz="1200" dirty="0" err="1">
                <a:solidFill>
                  <a:schemeClr val="tx1"/>
                </a:solidFill>
              </a:rPr>
              <a:t>milj</a:t>
            </a:r>
            <a:r>
              <a:rPr lang="sv-SE" sz="1200" dirty="0">
                <a:solidFill>
                  <a:schemeClr val="tx1"/>
                </a:solidFill>
              </a:rPr>
              <a:t> kr.</a:t>
            </a:r>
            <a:endParaRPr lang="sv-SE" sz="1200" dirty="0"/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Värme 107 kWh/m2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El fastighet 14 kWh/m2</a:t>
            </a:r>
            <a:endParaRPr lang="sv-SE" sz="1200" dirty="0"/>
          </a:p>
        </p:txBody>
      </p:sp>
      <p:sp>
        <p:nvSpPr>
          <p:cNvPr id="36" name="Rundad rektangulär bildtext 18">
            <a:extLst>
              <a:ext uri="{FF2B5EF4-FFF2-40B4-BE49-F238E27FC236}">
                <a16:creationId xmlns:a16="http://schemas.microsoft.com/office/drawing/2014/main" id="{1CA4F6D3-88CB-4B36-8321-27E961E3716E}"/>
              </a:ext>
            </a:extLst>
          </p:cNvPr>
          <p:cNvSpPr/>
          <p:nvPr/>
        </p:nvSpPr>
        <p:spPr>
          <a:xfrm>
            <a:off x="7539961" y="3221529"/>
            <a:ext cx="1496536" cy="700238"/>
          </a:xfrm>
          <a:prstGeom prst="wedgeRoundRectCallout">
            <a:avLst>
              <a:gd name="adj1" fmla="val -54444"/>
              <a:gd name="adj2" fmla="val 705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Miljöpåverkan 750 ton CO2,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1,5 kg/m2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53655F6-0C7F-4299-870B-C190E7B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2791"/>
            <a:ext cx="9252520" cy="720725"/>
          </a:xfrm>
        </p:spPr>
        <p:txBody>
          <a:bodyPr/>
          <a:lstStyle/>
          <a:p>
            <a:r>
              <a:rPr lang="sv-SE" dirty="0"/>
              <a:t>Driften – Kopparstaden 2007 - 2018</a:t>
            </a:r>
          </a:p>
        </p:txBody>
      </p:sp>
      <p:sp>
        <p:nvSpPr>
          <p:cNvPr id="15" name="Rundad rektangulär bildtext 18">
            <a:extLst>
              <a:ext uri="{FF2B5EF4-FFF2-40B4-BE49-F238E27FC236}">
                <a16:creationId xmlns:a16="http://schemas.microsoft.com/office/drawing/2014/main" id="{535893F9-0A5E-42EC-8215-5670B17C9AE9}"/>
              </a:ext>
            </a:extLst>
          </p:cNvPr>
          <p:cNvSpPr/>
          <p:nvPr/>
        </p:nvSpPr>
        <p:spPr>
          <a:xfrm>
            <a:off x="7845340" y="4027052"/>
            <a:ext cx="1298660" cy="700238"/>
          </a:xfrm>
          <a:prstGeom prst="wedgeRoundRectCallout">
            <a:avLst>
              <a:gd name="adj1" fmla="val -66927"/>
              <a:gd name="adj2" fmla="val -234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Mål 2030: 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Värme + el &lt; 110 kWh/m2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88802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186B16-8E2B-4A92-9E10-C9927221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9865096" cy="720725"/>
          </a:xfrm>
        </p:spPr>
        <p:txBody>
          <a:bodyPr/>
          <a:lstStyle/>
          <a:p>
            <a:r>
              <a:rPr lang="sv-SE" sz="2800" b="1" dirty="0">
                <a:solidFill>
                  <a:srgbClr val="C00000"/>
                </a:solidFill>
              </a:rPr>
              <a:t>Total el-användning (</a:t>
            </a:r>
            <a:r>
              <a:rPr lang="sv-SE" sz="2800" b="1" dirty="0" err="1">
                <a:solidFill>
                  <a:srgbClr val="C00000"/>
                </a:solidFill>
              </a:rPr>
              <a:t>hushåll+fastighet</a:t>
            </a:r>
            <a:r>
              <a:rPr lang="sv-SE" sz="2800" b="1" dirty="0">
                <a:solidFill>
                  <a:srgbClr val="C00000"/>
                </a:solidFill>
              </a:rPr>
              <a:t>) </a:t>
            </a:r>
            <a:br>
              <a:rPr lang="sv-SE" sz="2800" b="1" dirty="0">
                <a:solidFill>
                  <a:srgbClr val="C00000"/>
                </a:solidFill>
              </a:rPr>
            </a:br>
            <a:r>
              <a:rPr lang="sv-SE" sz="2800" b="1" dirty="0">
                <a:solidFill>
                  <a:srgbClr val="C00000"/>
                </a:solidFill>
              </a:rPr>
              <a:t>före och efter debitering av hushållsel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55FEE7BC-C3CA-434D-AEF3-896F3ABE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61" y="1181672"/>
            <a:ext cx="8028384" cy="44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2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27024"/>
            <a:ext cx="8229600" cy="720725"/>
          </a:xfrm>
        </p:spPr>
        <p:txBody>
          <a:bodyPr/>
          <a:lstStyle/>
          <a:p>
            <a:r>
              <a:rPr lang="sv-SE" dirty="0"/>
              <a:t>Tre projekt i lika hus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58055" y="1230519"/>
            <a:ext cx="76328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		</a:t>
            </a:r>
            <a:r>
              <a:rPr lang="sv-SE" sz="2000" b="1" u="sng" dirty="0">
                <a:latin typeface="Calibri" pitchFamily="34" charset="0"/>
              </a:rPr>
              <a:t>Energi</a:t>
            </a:r>
            <a:r>
              <a:rPr lang="sv-SE" sz="2000" dirty="0">
                <a:latin typeface="Calibri" pitchFamily="34" charset="0"/>
              </a:rPr>
              <a:t>           </a:t>
            </a:r>
            <a:r>
              <a:rPr lang="sv-SE" sz="2000" b="1" u="sng" dirty="0">
                <a:latin typeface="Calibri" pitchFamily="34" charset="0"/>
              </a:rPr>
              <a:t>Nyckeltal kWh/m</a:t>
            </a:r>
            <a:r>
              <a:rPr lang="sv-SE" sz="2000" b="1" u="sng" baseline="30000" dirty="0">
                <a:latin typeface="Calibri" pitchFamily="34" charset="0"/>
              </a:rPr>
              <a:t>2</a:t>
            </a:r>
            <a:r>
              <a:rPr lang="sv-SE" dirty="0">
                <a:latin typeface="Calibri" pitchFamily="34" charset="0"/>
              </a:rPr>
              <a:t>	</a:t>
            </a:r>
            <a:endParaRPr lang="sv-SE" b="1" u="sng" dirty="0">
              <a:latin typeface="Calibri" pitchFamily="34" charset="0"/>
            </a:endParaRPr>
          </a:p>
          <a:p>
            <a:r>
              <a:rPr lang="sv-SE" sz="2000" dirty="0">
                <a:latin typeface="Calibri" pitchFamily="34" charset="0"/>
              </a:rPr>
              <a:t>Värmepump 	-51%	               145 till 72 </a:t>
            </a:r>
            <a:r>
              <a:rPr lang="sv-SE" dirty="0">
                <a:latin typeface="Calibri" pitchFamily="34" charset="0"/>
              </a:rPr>
              <a:t>		</a:t>
            </a:r>
          </a:p>
          <a:p>
            <a:endParaRPr lang="sv-SE" dirty="0">
              <a:latin typeface="Calibri" pitchFamily="34" charset="0"/>
            </a:endParaRPr>
          </a:p>
          <a:p>
            <a:r>
              <a:rPr lang="sv-SE" sz="2000" dirty="0">
                <a:latin typeface="Calibri" pitchFamily="34" charset="0"/>
              </a:rPr>
              <a:t>FTX ventilation	-18 %		149 till 123</a:t>
            </a:r>
            <a:r>
              <a:rPr lang="sv-SE" dirty="0">
                <a:latin typeface="Calibri" pitchFamily="34" charset="0"/>
              </a:rPr>
              <a:t>		</a:t>
            </a:r>
          </a:p>
          <a:p>
            <a:endParaRPr lang="sv-SE" dirty="0">
              <a:latin typeface="Calibri" pitchFamily="34" charset="0"/>
            </a:endParaRPr>
          </a:p>
          <a:p>
            <a:r>
              <a:rPr lang="sv-SE" sz="2000" dirty="0">
                <a:latin typeface="Calibri" pitchFamily="34" charset="0"/>
              </a:rPr>
              <a:t>Fönsterbyte	-11 %		147 till 131</a:t>
            </a:r>
            <a:r>
              <a:rPr lang="sv-SE" dirty="0">
                <a:latin typeface="Calibri" pitchFamily="34" charset="0"/>
              </a:rPr>
              <a:t>		</a:t>
            </a:r>
          </a:p>
        </p:txBody>
      </p:sp>
      <p:pic>
        <p:nvPicPr>
          <p:cNvPr id="6" name="Bildobjekt 9" descr="Jungfruv 9 efte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7784" y="3356992"/>
            <a:ext cx="3920121" cy="2736304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6115857" y="922977"/>
            <a:ext cx="8640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u="sng" dirty="0">
                <a:latin typeface="Calibri" pitchFamily="34" charset="0"/>
              </a:rPr>
              <a:t>Miljö (CO2)</a:t>
            </a:r>
          </a:p>
          <a:p>
            <a:r>
              <a:rPr lang="sv-SE" sz="2000" b="1" dirty="0">
                <a:solidFill>
                  <a:srgbClr val="FF0000"/>
                </a:solidFill>
                <a:latin typeface="Calibri" pitchFamily="34" charset="0"/>
              </a:rPr>
              <a:t>+8 %</a:t>
            </a:r>
          </a:p>
          <a:p>
            <a:endParaRPr lang="sv-SE" dirty="0">
              <a:latin typeface="Calibri" pitchFamily="34" charset="0"/>
            </a:endParaRPr>
          </a:p>
          <a:p>
            <a:r>
              <a:rPr lang="sv-SE" sz="2000" b="1" dirty="0">
                <a:latin typeface="Calibri" pitchFamily="34" charset="0"/>
              </a:rPr>
              <a:t>-14 %</a:t>
            </a:r>
          </a:p>
          <a:p>
            <a:endParaRPr lang="sv-SE" dirty="0">
              <a:latin typeface="Calibri" pitchFamily="34" charset="0"/>
            </a:endParaRPr>
          </a:p>
          <a:p>
            <a:r>
              <a:rPr lang="sv-SE" sz="2000" b="1" dirty="0">
                <a:latin typeface="Calibri" pitchFamily="34" charset="0"/>
              </a:rPr>
              <a:t>-11 %</a:t>
            </a:r>
          </a:p>
        </p:txBody>
      </p:sp>
    </p:spTree>
    <p:extLst>
      <p:ext uri="{BB962C8B-B14F-4D97-AF65-F5344CB8AC3E}">
        <p14:creationId xmlns:p14="http://schemas.microsoft.com/office/powerpoint/2010/main" val="240703481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353783D-4373-44E2-A081-C0966018C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2" b="28100"/>
          <a:stretch/>
        </p:blipFill>
        <p:spPr>
          <a:xfrm>
            <a:off x="1043608" y="404664"/>
            <a:ext cx="5760640" cy="4896544"/>
          </a:xfrm>
        </p:spPr>
      </p:pic>
    </p:spTree>
    <p:extLst>
      <p:ext uri="{BB962C8B-B14F-4D97-AF65-F5344CB8AC3E}">
        <p14:creationId xmlns:p14="http://schemas.microsoft.com/office/powerpoint/2010/main" val="174684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4875A4D7-5060-4526-AE12-BB7C1A9407CC}"/>
              </a:ext>
            </a:extLst>
          </p:cNvPr>
          <p:cNvSpPr txBox="1"/>
          <p:nvPr/>
        </p:nvSpPr>
        <p:spPr>
          <a:xfrm>
            <a:off x="197644" y="1046195"/>
            <a:ext cx="3778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dirty="0">
                <a:solidFill>
                  <a:srgbClr val="C00000"/>
                </a:solidFill>
                <a:latin typeface="Adobe Garamond Pro" panose="02020502060506020403" pitchFamily="18" charset="0"/>
              </a:rPr>
              <a:t>Kopparstaden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2663DA4-0FC8-4A89-A1A5-BBC6947AE77B}"/>
              </a:ext>
            </a:extLst>
          </p:cNvPr>
          <p:cNvSpPr txBox="1"/>
          <p:nvPr/>
        </p:nvSpPr>
        <p:spPr>
          <a:xfrm>
            <a:off x="3196988" y="2694847"/>
            <a:ext cx="636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dirty="0">
                <a:solidFill>
                  <a:srgbClr val="990000"/>
                </a:solidFill>
                <a:latin typeface="Adobe Garamond Pro" panose="02020502060506020403" pitchFamily="18" charset="0"/>
              </a:rPr>
              <a:t>Faluns allmännyttiga bostadsbolag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5DA6542-11E7-4C1E-A051-5F9EC9CE3194}"/>
              </a:ext>
            </a:extLst>
          </p:cNvPr>
          <p:cNvSpPr txBox="1"/>
          <p:nvPr/>
        </p:nvSpPr>
        <p:spPr>
          <a:xfrm>
            <a:off x="3180463" y="3449608"/>
            <a:ext cx="6851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dirty="0">
                <a:solidFill>
                  <a:srgbClr val="990000"/>
                </a:solidFill>
                <a:latin typeface="Adobe Garamond Pro" panose="02020502060506020403" pitchFamily="18" charset="0"/>
              </a:rPr>
              <a:t>Ägs till 100 % av Falu kommun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9B68105F-455C-4C5A-9111-164881400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9" y="2236611"/>
            <a:ext cx="1551485" cy="2060929"/>
          </a:xfrm>
          <a:prstGeom prst="rect">
            <a:avLst/>
          </a:prstGeom>
        </p:spPr>
      </p:pic>
      <p:sp>
        <p:nvSpPr>
          <p:cNvPr id="14" name="Båge 13">
            <a:extLst>
              <a:ext uri="{FF2B5EF4-FFF2-40B4-BE49-F238E27FC236}">
                <a16:creationId xmlns:a16="http://schemas.microsoft.com/office/drawing/2014/main" id="{BF7C128B-86DD-4697-99AF-A4B4FA5865A7}"/>
              </a:ext>
            </a:extLst>
          </p:cNvPr>
          <p:cNvSpPr/>
          <p:nvPr/>
        </p:nvSpPr>
        <p:spPr>
          <a:xfrm>
            <a:off x="421398" y="1680646"/>
            <a:ext cx="2701887" cy="3172858"/>
          </a:xfrm>
          <a:prstGeom prst="arc">
            <a:avLst>
              <a:gd name="adj1" fmla="val 19855860"/>
              <a:gd name="adj2" fmla="val 2000405"/>
            </a:avLst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6210F765-6744-4B82-882A-A047A7196879}"/>
              </a:ext>
            </a:extLst>
          </p:cNvPr>
          <p:cNvSpPr/>
          <p:nvPr/>
        </p:nvSpPr>
        <p:spPr>
          <a:xfrm>
            <a:off x="3003563" y="2850893"/>
            <a:ext cx="193089" cy="193089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A842AA88-62D2-43EA-8C8B-A04132F6E6EB}"/>
              </a:ext>
            </a:extLst>
          </p:cNvPr>
          <p:cNvSpPr/>
          <p:nvPr/>
        </p:nvSpPr>
        <p:spPr>
          <a:xfrm>
            <a:off x="2977397" y="3578660"/>
            <a:ext cx="193089" cy="193089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43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4875A4D7-5060-4526-AE12-BB7C1A9407CC}"/>
              </a:ext>
            </a:extLst>
          </p:cNvPr>
          <p:cNvSpPr txBox="1"/>
          <p:nvPr/>
        </p:nvSpPr>
        <p:spPr>
          <a:xfrm>
            <a:off x="268726" y="1046195"/>
            <a:ext cx="3778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dirty="0">
                <a:solidFill>
                  <a:srgbClr val="C00000"/>
                </a:solidFill>
                <a:latin typeface="Adobe Garamond Pro" panose="02020502060506020403" pitchFamily="18" charset="0"/>
              </a:rPr>
              <a:t>Äger och förvaltar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BA236D4-D47C-4D86-BC1C-B519A7B1C5F6}"/>
              </a:ext>
            </a:extLst>
          </p:cNvPr>
          <p:cNvSpPr txBox="1"/>
          <p:nvPr/>
        </p:nvSpPr>
        <p:spPr>
          <a:xfrm>
            <a:off x="3094417" y="1802202"/>
            <a:ext cx="7442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>
                <a:solidFill>
                  <a:srgbClr val="990000"/>
                </a:solidFill>
                <a:latin typeface="Adobe Garamond Pro" panose="02020502060506020403" pitchFamily="18" charset="0"/>
              </a:rPr>
              <a:t>Lokaler</a:t>
            </a:r>
          </a:p>
          <a:p>
            <a:r>
              <a:rPr lang="sv-SE" sz="1500" dirty="0">
                <a:solidFill>
                  <a:srgbClr val="990000"/>
                </a:solidFill>
                <a:latin typeface="Adobe Garamond Pro" panose="02020502060506020403" pitchFamily="18" charset="0"/>
              </a:rPr>
              <a:t>247 st.</a:t>
            </a:r>
          </a:p>
          <a:p>
            <a:endParaRPr lang="sv-SE" sz="1500" dirty="0">
              <a:solidFill>
                <a:srgbClr val="990000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49B6CF7-8F5E-46BF-98F7-4221DE0D2477}"/>
              </a:ext>
            </a:extLst>
          </p:cNvPr>
          <p:cNvSpPr txBox="1"/>
          <p:nvPr/>
        </p:nvSpPr>
        <p:spPr>
          <a:xfrm>
            <a:off x="7380312" y="1802202"/>
            <a:ext cx="859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>
                <a:solidFill>
                  <a:srgbClr val="990000"/>
                </a:solidFill>
                <a:latin typeface="Adobe Garamond Pro" panose="02020502060506020403" pitchFamily="18" charset="0"/>
              </a:rPr>
              <a:t>P-platser</a:t>
            </a:r>
          </a:p>
          <a:p>
            <a:r>
              <a:rPr lang="sv-SE" sz="1500" dirty="0">
                <a:solidFill>
                  <a:srgbClr val="990000"/>
                </a:solidFill>
                <a:latin typeface="Adobe Garamond Pro" panose="02020502060506020403" pitchFamily="18" charset="0"/>
              </a:rPr>
              <a:t>5 316 </a:t>
            </a:r>
            <a:r>
              <a:rPr lang="sv-SE" sz="1500" dirty="0" err="1">
                <a:solidFill>
                  <a:srgbClr val="990000"/>
                </a:solidFill>
                <a:latin typeface="Adobe Garamond Pro" panose="02020502060506020403" pitchFamily="18" charset="0"/>
              </a:rPr>
              <a:t>st</a:t>
            </a:r>
            <a:endParaRPr lang="sv-SE" sz="1500" dirty="0">
              <a:solidFill>
                <a:srgbClr val="990000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32A0786-860B-4670-9133-1F454467753F}"/>
              </a:ext>
            </a:extLst>
          </p:cNvPr>
          <p:cNvSpPr txBox="1"/>
          <p:nvPr/>
        </p:nvSpPr>
        <p:spPr>
          <a:xfrm>
            <a:off x="5305289" y="1802202"/>
            <a:ext cx="859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>
                <a:solidFill>
                  <a:srgbClr val="990000"/>
                </a:solidFill>
                <a:latin typeface="Adobe Garamond Pro" panose="02020502060506020403" pitchFamily="18" charset="0"/>
              </a:rPr>
              <a:t>Förråd</a:t>
            </a:r>
          </a:p>
          <a:p>
            <a:r>
              <a:rPr lang="sv-SE" sz="1500" dirty="0">
                <a:solidFill>
                  <a:srgbClr val="990000"/>
                </a:solidFill>
                <a:latin typeface="Adobe Garamond Pro" panose="02020502060506020403" pitchFamily="18" charset="0"/>
              </a:rPr>
              <a:t>789 st.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0BF3BD8C-DD17-4FA9-9364-227DF62B491F}"/>
              </a:ext>
            </a:extLst>
          </p:cNvPr>
          <p:cNvSpPr txBox="1"/>
          <p:nvPr/>
        </p:nvSpPr>
        <p:spPr>
          <a:xfrm>
            <a:off x="503451" y="1848368"/>
            <a:ext cx="1582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>
                <a:solidFill>
                  <a:srgbClr val="990000"/>
                </a:solidFill>
                <a:latin typeface="Adobe Garamond Pro" panose="02020502060506020403" pitchFamily="18" charset="0"/>
              </a:rPr>
              <a:t>Hyreslägenheter</a:t>
            </a:r>
          </a:p>
          <a:p>
            <a:r>
              <a:rPr lang="sv-SE" sz="1500" dirty="0">
                <a:solidFill>
                  <a:srgbClr val="990000"/>
                </a:solidFill>
                <a:latin typeface="Adobe Garamond Pro" panose="02020502060506020403" pitchFamily="18" charset="0"/>
              </a:rPr>
              <a:t>5 895 st.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8506DFA-00A5-4963-8555-DBA668D188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b="23434"/>
          <a:stretch/>
        </p:blipFill>
        <p:spPr>
          <a:xfrm>
            <a:off x="197644" y="2408161"/>
            <a:ext cx="1981064" cy="291155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8FC668E1-52B3-4950-A708-A4D78FB770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7" r="5823" b="214"/>
          <a:stretch/>
        </p:blipFill>
        <p:spPr>
          <a:xfrm>
            <a:off x="2412694" y="2399898"/>
            <a:ext cx="1983038" cy="291981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6FED54-F997-41C6-824D-F368C333F7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9"/>
          <a:stretch/>
        </p:blipFill>
        <p:spPr>
          <a:xfrm>
            <a:off x="4649668" y="2393633"/>
            <a:ext cx="1985240" cy="292608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4ABFE929-AA41-4FFB-BDBB-BDEE2AEB74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r="48077"/>
          <a:stretch/>
        </p:blipFill>
        <p:spPr>
          <a:xfrm>
            <a:off x="6867525" y="2402366"/>
            <a:ext cx="1992998" cy="29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F505F9A2-C50F-4603-A24B-95B9A8253742}"/>
              </a:ext>
            </a:extLst>
          </p:cNvPr>
          <p:cNvSpPr/>
          <p:nvPr/>
        </p:nvSpPr>
        <p:spPr>
          <a:xfrm>
            <a:off x="395536" y="1772816"/>
            <a:ext cx="8424936" cy="302433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4648401-F328-4335-971A-F7B438C3696E}"/>
              </a:ext>
            </a:extLst>
          </p:cNvPr>
          <p:cNvSpPr txBox="1"/>
          <p:nvPr/>
        </p:nvSpPr>
        <p:spPr>
          <a:xfrm>
            <a:off x="268726" y="1046195"/>
            <a:ext cx="3778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dirty="0">
                <a:solidFill>
                  <a:srgbClr val="C00000"/>
                </a:solidFill>
                <a:latin typeface="Adobe Garamond Pro" panose="02020502060506020403" pitchFamily="18" charset="0"/>
              </a:rPr>
              <a:t>Vårt uppdrag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904FA-F8DA-44AA-A36A-5D1A7B9A8A96}"/>
              </a:ext>
            </a:extLst>
          </p:cNvPr>
          <p:cNvSpPr/>
          <p:nvPr/>
        </p:nvSpPr>
        <p:spPr>
          <a:xfrm>
            <a:off x="570124" y="2740073"/>
            <a:ext cx="2454008" cy="974993"/>
          </a:xfrm>
          <a:prstGeom prst="round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6EB4AF-7633-4B1B-B318-CBC0341604B0}"/>
              </a:ext>
            </a:extLst>
          </p:cNvPr>
          <p:cNvSpPr txBox="1"/>
          <p:nvPr/>
        </p:nvSpPr>
        <p:spPr>
          <a:xfrm>
            <a:off x="803925" y="3060968"/>
            <a:ext cx="2071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>
                <a:solidFill>
                  <a:schemeClr val="bg1"/>
                </a:solidFill>
                <a:latin typeface="Adobe Garamond Pro" panose="02020502060506020403" pitchFamily="18" charset="0"/>
              </a:rPr>
              <a:t>Brett utbud av hyresrätter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CCE2EF8E-C1FD-4BA0-8E3E-E4F7EAA3851E}"/>
              </a:ext>
            </a:extLst>
          </p:cNvPr>
          <p:cNvSpPr/>
          <p:nvPr/>
        </p:nvSpPr>
        <p:spPr>
          <a:xfrm>
            <a:off x="3328471" y="2740073"/>
            <a:ext cx="2454008" cy="974993"/>
          </a:xfrm>
          <a:prstGeom prst="roundRect">
            <a:avLst/>
          </a:prstGeom>
          <a:solidFill>
            <a:srgbClr val="99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8428CF3-3C7F-4827-9B5D-E2D03095CA42}"/>
              </a:ext>
            </a:extLst>
          </p:cNvPr>
          <p:cNvSpPr txBox="1"/>
          <p:nvPr/>
        </p:nvSpPr>
        <p:spPr>
          <a:xfrm>
            <a:off x="3917567" y="3060968"/>
            <a:ext cx="14283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>
                <a:solidFill>
                  <a:schemeClr val="bg1"/>
                </a:solidFill>
                <a:latin typeface="Adobe Garamond Pro" panose="02020502060506020403" pitchFamily="18" charset="0"/>
              </a:rPr>
              <a:t>Bidra till tillväxt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2A19F2FC-4DE7-44B0-9956-A99DE7DE129B}"/>
              </a:ext>
            </a:extLst>
          </p:cNvPr>
          <p:cNvSpPr/>
          <p:nvPr/>
        </p:nvSpPr>
        <p:spPr>
          <a:xfrm>
            <a:off x="6102241" y="2740073"/>
            <a:ext cx="2454008" cy="974993"/>
          </a:xfrm>
          <a:prstGeom prst="roundRect">
            <a:avLst/>
          </a:prstGeom>
          <a:solidFill>
            <a:srgbClr val="99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3D79F95-3BDA-4959-B758-A6B996F3902F}"/>
              </a:ext>
            </a:extLst>
          </p:cNvPr>
          <p:cNvSpPr txBox="1"/>
          <p:nvPr/>
        </p:nvSpPr>
        <p:spPr>
          <a:xfrm>
            <a:off x="6336042" y="3060968"/>
            <a:ext cx="2071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>
                <a:solidFill>
                  <a:schemeClr val="bg1"/>
                </a:solidFill>
                <a:latin typeface="Adobe Garamond Pro" panose="02020502060506020403" pitchFamily="18" charset="0"/>
              </a:rPr>
              <a:t>Bidra till ett gott samhälle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03F444C-223F-4766-A83F-EA31093660F4}"/>
              </a:ext>
            </a:extLst>
          </p:cNvPr>
          <p:cNvSpPr txBox="1"/>
          <p:nvPr/>
        </p:nvSpPr>
        <p:spPr>
          <a:xfrm>
            <a:off x="2842477" y="3932943"/>
            <a:ext cx="391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God lönsamhet, finansiell stabilitet och investeringar utan ägartillskott</a:t>
            </a:r>
          </a:p>
        </p:txBody>
      </p:sp>
    </p:spTree>
    <p:extLst>
      <p:ext uri="{BB962C8B-B14F-4D97-AF65-F5344CB8AC3E}">
        <p14:creationId xmlns:p14="http://schemas.microsoft.com/office/powerpoint/2010/main" val="12604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2C1FD2-C757-4DED-8804-19B9A2B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5851"/>
            <a:ext cx="8229600" cy="720725"/>
          </a:xfrm>
        </p:spPr>
        <p:txBody>
          <a:bodyPr/>
          <a:lstStyle/>
          <a:p>
            <a:r>
              <a:rPr lang="sv-SE" dirty="0"/>
              <a:t>Klimatinitiativet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FE18C9-AAAD-414D-9D51-2CD4BF4DE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226900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Sveriges Allmännytta (gamla SABO) – ett gemensamt upprop för att minska utsläppen av växthusgaser.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AE9BFE8-65F6-40C2-ADE2-5F7735B92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814621"/>
            <a:ext cx="4032448" cy="226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344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112F04-107B-428D-8C46-AD4EC6DE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7995"/>
            <a:ext cx="8229600" cy="720725"/>
          </a:xfrm>
        </p:spPr>
        <p:txBody>
          <a:bodyPr/>
          <a:lstStyle/>
          <a:p>
            <a:r>
              <a:rPr lang="sv-SE" dirty="0"/>
              <a:t>Vad handlar det om?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A1EC56E0-2A6D-424D-87EE-29B7D057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" y="908720"/>
            <a:ext cx="8321761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6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2C1FD2-C757-4DED-8804-19B9A2B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83260"/>
            <a:ext cx="8229600" cy="720725"/>
          </a:xfrm>
        </p:spPr>
        <p:txBody>
          <a:bodyPr/>
          <a:lstStyle/>
          <a:p>
            <a:r>
              <a:rPr lang="sv-SE" dirty="0"/>
              <a:t>Övergripande mål senast 2030: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FE18C9-AAAD-414D-9D51-2CD4BF4DE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" y="1124744"/>
            <a:ext cx="8229600" cy="3040250"/>
          </a:xfrm>
        </p:spPr>
        <p:txBody>
          <a:bodyPr/>
          <a:lstStyle/>
          <a:p>
            <a:pPr lvl="1"/>
            <a:r>
              <a:rPr lang="sv-SE" dirty="0"/>
              <a:t>En fossilfri allmännytta</a:t>
            </a:r>
          </a:p>
          <a:p>
            <a:pPr lvl="1"/>
            <a:r>
              <a:rPr lang="sv-SE" dirty="0"/>
              <a:t>30 % lägre energianvändning (basår 2007)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AE9BFE8-65F6-40C2-ADE2-5F7735B92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814621"/>
            <a:ext cx="4032448" cy="226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0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9C7742-E474-4C47-B9E3-36048164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29" y="476672"/>
            <a:ext cx="8229600" cy="720725"/>
          </a:xfrm>
        </p:spPr>
        <p:txBody>
          <a:bodyPr/>
          <a:lstStyle/>
          <a:p>
            <a:r>
              <a:rPr lang="sv-SE" dirty="0"/>
              <a:t>Tre frivilliga fokusområden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5F2D7A-303D-43F1-A993-CA2EFD78B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v-SE" dirty="0"/>
              <a:t>Effekttoppar och förnybar energi</a:t>
            </a:r>
          </a:p>
          <a:p>
            <a:pPr marL="514350" indent="-514350">
              <a:buAutoNum type="arabicPeriod"/>
            </a:pPr>
            <a:r>
              <a:rPr lang="sv-SE" dirty="0"/>
              <a:t>Krav på leverantörer</a:t>
            </a:r>
          </a:p>
          <a:p>
            <a:pPr marL="514350" indent="-514350">
              <a:buAutoNum type="arabicPeriod"/>
            </a:pPr>
            <a:r>
              <a:rPr lang="sv-SE" dirty="0"/>
              <a:t>Klimatsmarta boende</a:t>
            </a:r>
          </a:p>
        </p:txBody>
      </p:sp>
    </p:spTree>
    <p:extLst>
      <p:ext uri="{BB962C8B-B14F-4D97-AF65-F5344CB8AC3E}">
        <p14:creationId xmlns:p14="http://schemas.microsoft.com/office/powerpoint/2010/main" val="234952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142BAD-B54D-4065-8A08-8E977C7F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7024"/>
            <a:ext cx="8229600" cy="720725"/>
          </a:xfrm>
        </p:spPr>
        <p:txBody>
          <a:bodyPr/>
          <a:lstStyle/>
          <a:p>
            <a:r>
              <a:rPr lang="sv-SE" dirty="0"/>
              <a:t>1. </a:t>
            </a:r>
            <a:r>
              <a:rPr lang="sv-SE" dirty="0" err="1"/>
              <a:t>Effektoppar</a:t>
            </a:r>
            <a:r>
              <a:rPr lang="sv-SE" dirty="0"/>
              <a:t> och förnybara energi</a:t>
            </a:r>
            <a:br>
              <a:rPr lang="sv-SE" dirty="0"/>
            </a:b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DDD5B32-096F-4C1F-BD00-1442A8439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6771761" cy="4364612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F2E7F93-2B2D-415D-9C0B-1F9196328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2623" y="5301208"/>
            <a:ext cx="69723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0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pparstaden">
      <a:dk1>
        <a:srgbClr val="000000"/>
      </a:dk1>
      <a:lt1>
        <a:sysClr val="window" lastClr="FFFFFF"/>
      </a:lt1>
      <a:dk2>
        <a:srgbClr val="790E11"/>
      </a:dk2>
      <a:lt2>
        <a:srgbClr val="EFEEE6"/>
      </a:lt2>
      <a:accent1>
        <a:srgbClr val="E3D7B0"/>
      </a:accent1>
      <a:accent2>
        <a:srgbClr val="71C2D7"/>
      </a:accent2>
      <a:accent3>
        <a:srgbClr val="107D94"/>
      </a:accent3>
      <a:accent4>
        <a:srgbClr val="ADC258"/>
      </a:accent4>
      <a:accent5>
        <a:srgbClr val="B01F16"/>
      </a:accent5>
      <a:accent6>
        <a:srgbClr val="9B9079"/>
      </a:accent6>
      <a:hlink>
        <a:srgbClr val="71C2D7"/>
      </a:hlink>
      <a:folHlink>
        <a:srgbClr val="107D94"/>
      </a:folHlink>
    </a:clrScheme>
    <a:fontScheme name="Kopparsta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 mall 2</Template>
  <TotalTime>6655</TotalTime>
  <Words>273</Words>
  <Application>Microsoft Office PowerPoint</Application>
  <PresentationFormat>Bildspel på skärmen (4:3)</PresentationFormat>
  <Paragraphs>78</Paragraphs>
  <Slides>15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Adobe Garamond Pro</vt:lpstr>
      <vt:lpstr>Arial</vt:lpstr>
      <vt:lpstr>Calibri</vt:lpstr>
      <vt:lpstr>Georgia</vt:lpstr>
      <vt:lpstr>Wingdings</vt:lpstr>
      <vt:lpstr>Office-tema</vt:lpstr>
      <vt:lpstr>Byggdialogens årsstämma Sveriges Allmännyttas Klimatinitiativ</vt:lpstr>
      <vt:lpstr>PowerPoint-presentation</vt:lpstr>
      <vt:lpstr>PowerPoint-presentation</vt:lpstr>
      <vt:lpstr>PowerPoint-presentation</vt:lpstr>
      <vt:lpstr>Klimatinitiativet</vt:lpstr>
      <vt:lpstr>Vad handlar det om?</vt:lpstr>
      <vt:lpstr>Övergripande mål senast 2030:  </vt:lpstr>
      <vt:lpstr>Tre frivilliga fokusområden</vt:lpstr>
      <vt:lpstr>1. Effektoppar och förnybara energi </vt:lpstr>
      <vt:lpstr>2. Krav på leverantörerna</vt:lpstr>
      <vt:lpstr>3. Klimatsmarta boenden </vt:lpstr>
      <vt:lpstr>Driften – Kopparstaden 2007 - 2018</vt:lpstr>
      <vt:lpstr>Total el-användning (hushåll+fastighet)  före och efter debitering av hushållsel</vt:lpstr>
      <vt:lpstr>Tre projekt i lika hus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Avstämningsmöte hyresgästföreningen och Kopparstaden</dc:title>
  <dc:creator>Susanna Karlevill</dc:creator>
  <cp:lastModifiedBy>Åke Persson (HDa)</cp:lastModifiedBy>
  <cp:revision>6</cp:revision>
  <dcterms:created xsi:type="dcterms:W3CDTF">2019-03-19T05:57:18Z</dcterms:created>
  <dcterms:modified xsi:type="dcterms:W3CDTF">2019-05-25T07:31:57Z</dcterms:modified>
</cp:coreProperties>
</file>