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38" r:id="rId3"/>
    <p:sldId id="340" r:id="rId4"/>
    <p:sldId id="343" r:id="rId5"/>
    <p:sldId id="315" r:id="rId6"/>
    <p:sldId id="323" r:id="rId7"/>
    <p:sldId id="327" r:id="rId8"/>
    <p:sldId id="344" r:id="rId9"/>
    <p:sldId id="345" r:id="rId10"/>
    <p:sldId id="318" r:id="rId11"/>
    <p:sldId id="346" r:id="rId12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" charset="0"/>
        <a:ea typeface="ＭＳ Ｐゴシック" pitchFamily="8" charset="-128"/>
        <a:cs typeface="ＭＳ Ｐゴシック" pitchFamily="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CC52B-E752-0A47-93C3-4EA1783B5C0E}" type="datetimeFigureOut">
              <a:rPr lang="sv-SE" smtClean="0"/>
              <a:t>2019-05-20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99B28-770F-664A-8AE0-F8D84C5B62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02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23965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7096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8662-B8E7-294C-8948-13E150EAF399}" type="datetime1">
              <a:rPr lang="sv-SE"/>
              <a:pPr>
                <a:defRPr/>
              </a:pPr>
              <a:t>2019-05-20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FE7B-D11A-5540-9684-3CB07663C46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6EF3-C1F0-2948-A5EF-86B9AC01A9CD}" type="datetime1">
              <a:rPr lang="sv-SE"/>
              <a:pPr>
                <a:defRPr/>
              </a:pPr>
              <a:t>2019-05-20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FF036-5066-514B-93D9-369DA0187FD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BDAD-4969-CA44-894E-12ACF2BEB639}" type="datetime1">
              <a:rPr lang="sv-SE"/>
              <a:pPr>
                <a:defRPr/>
              </a:pPr>
              <a:t>2019-05-20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B3CA-5E2F-0E40-9CC4-ED9C44E88F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8734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8734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B154-48EA-A64F-BE13-90D5985D47C4}" type="datetime1">
              <a:rPr lang="sv-SE"/>
              <a:pPr>
                <a:defRPr/>
              </a:pPr>
              <a:t>2019-05-20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6681-A091-5C4F-B7B0-787B450B51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30475"/>
            <a:ext cx="8229600" cy="95027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8734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513237"/>
            <a:ext cx="4040188" cy="3715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8734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513237"/>
            <a:ext cx="4041775" cy="3715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AFD6-E706-B04A-8CA4-70DBF11C80AB}" type="datetime1">
              <a:rPr lang="sv-SE"/>
              <a:pPr>
                <a:defRPr/>
              </a:pPr>
              <a:t>2019-05-20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233D-A825-7544-9929-F6E9D84A8D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7DD30-4E7D-CB4E-BD43-D720E389C919}" type="datetime1">
              <a:rPr lang="sv-SE"/>
              <a:pPr>
                <a:defRPr/>
              </a:pPr>
              <a:t>2019-05-20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7B613-FB55-6C4D-8EDD-524DCD385E7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3867-FDF9-CB41-A216-F8D0EFDCF6F1}" type="datetime1">
              <a:rPr lang="sv-SE"/>
              <a:pPr>
                <a:defRPr/>
              </a:pPr>
              <a:t>2019-05-20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2F91-F344-534B-BCBB-C3F35A4EDF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4457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744573"/>
            <a:ext cx="5111750" cy="55905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906623"/>
            <a:ext cx="3008313" cy="442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C54F-BC88-6844-A61B-FF937D5EFD54}" type="datetime1">
              <a:rPr lang="sv-SE"/>
              <a:pPr>
                <a:defRPr/>
              </a:pPr>
              <a:t>2019-05-20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DDA36-8470-5449-9833-71C61C3171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57200" y="920231"/>
            <a:ext cx="5486400" cy="38073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8069-AB1E-4F40-925D-20C7D2A55293}" type="datetime1">
              <a:rPr lang="sv-SE"/>
              <a:pPr>
                <a:defRPr/>
              </a:pPr>
              <a:t>2019-05-20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484C-6295-7C44-9404-4CF1C99691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415088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2005013"/>
            <a:ext cx="82296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500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09EF35-B38C-234A-9E27-9FB601A9EFB6}" type="datetime1">
              <a:rPr lang="sv-SE"/>
              <a:pPr>
                <a:defRPr/>
              </a:pPr>
              <a:t>2019-05-20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4500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ByggDialog Dalarna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4500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80EBE0-8FFA-DF40-BF1A-6E26FF65DE8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32" name="Bildobjekt 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Bildobjekt 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0063" y="4217988"/>
            <a:ext cx="19685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" charset="-128"/>
          <a:cs typeface="ＭＳ Ｐゴシック" pitchFamily="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8" charset="0"/>
        <a:buChar char="•"/>
        <a:defRPr sz="3200" kern="1200">
          <a:solidFill>
            <a:schemeClr val="tx1"/>
          </a:solidFill>
          <a:latin typeface="+mn-lt"/>
          <a:ea typeface="ＭＳ Ｐゴシック" pitchFamily="8" charset="-128"/>
          <a:cs typeface="ＭＳ Ｐゴシック" pitchFamily="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8" charset="0"/>
        <a:buChar char="–"/>
        <a:defRPr sz="28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8" charset="0"/>
        <a:buChar char="•"/>
        <a:defRPr sz="24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8" charset="0"/>
        <a:buChar char="–"/>
        <a:defRPr sz="20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8" charset="0"/>
        <a:buChar char="»"/>
        <a:defRPr sz="20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9992547f-0a22-49a0-b0fb-138ee7bc4166@eurprd08.prod.outlook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BDD_bakgrundbild_ppt.png"/>
          <p:cNvPicPr>
            <a:picLocks noChangeAspect="1"/>
          </p:cNvPicPr>
          <p:nvPr/>
        </p:nvPicPr>
        <p:blipFill>
          <a:blip r:embed="rId2"/>
          <a:srcRect l="11095"/>
          <a:stretch>
            <a:fillRect/>
          </a:stretch>
        </p:blipFill>
        <p:spPr>
          <a:xfrm>
            <a:off x="0" y="0"/>
            <a:ext cx="9144000" cy="6432274"/>
          </a:xfrm>
          <a:prstGeom prst="rect">
            <a:avLst/>
          </a:prstGeom>
        </p:spPr>
      </p:pic>
      <p:pic>
        <p:nvPicPr>
          <p:cNvPr id="6" name="Bildobjekt 8"/>
          <p:cNvPicPr>
            <a:picLocks noChangeAspect="1"/>
          </p:cNvPicPr>
          <p:nvPr/>
        </p:nvPicPr>
        <p:blipFill>
          <a:blip r:embed="rId3">
            <a:lum/>
            <a:alphaModFix amt="90000"/>
          </a:blip>
          <a:srcRect/>
          <a:stretch>
            <a:fillRect/>
          </a:stretch>
        </p:blipFill>
        <p:spPr bwMode="auto">
          <a:xfrm>
            <a:off x="0" y="-1"/>
            <a:ext cx="9144000" cy="18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685801" y="1244807"/>
            <a:ext cx="7772400" cy="45418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sv-SE" dirty="0">
                <a:solidFill>
                  <a:srgbClr val="FFFFFF"/>
                </a:solidFill>
                <a:ea typeface="+mn-ea"/>
                <a:cs typeface="+mn-cs"/>
              </a:rPr>
              <a:t>för trä- bygg och fastighetsbranschen</a:t>
            </a:r>
          </a:p>
        </p:txBody>
      </p:sp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685800" y="218683"/>
            <a:ext cx="7772400" cy="1026124"/>
          </a:xfrm>
        </p:spPr>
        <p:txBody>
          <a:bodyPr/>
          <a:lstStyle/>
          <a:p>
            <a:r>
              <a:rPr lang="sv-SE" dirty="0">
                <a:solidFill>
                  <a:srgbClr val="FFFFFF"/>
                </a:solidFill>
              </a:rPr>
              <a:t>Dalarnas kluster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020733"/>
            <a:ext cx="37338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686"/>
            <a:ext cx="9153944" cy="573024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ECE17CE-9816-4532-8F55-10D94AE93A85}"/>
              </a:ext>
            </a:extLst>
          </p:cNvPr>
          <p:cNvSpPr txBox="1"/>
          <p:nvPr/>
        </p:nvSpPr>
        <p:spPr>
          <a:xfrm>
            <a:off x="844378" y="2705366"/>
            <a:ext cx="745524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4000" dirty="0"/>
              <a:t>Innovationssystem/testbäddar</a:t>
            </a:r>
          </a:p>
        </p:txBody>
      </p:sp>
    </p:spTree>
    <p:extLst>
      <p:ext uri="{BB962C8B-B14F-4D97-AF65-F5344CB8AC3E}">
        <p14:creationId xmlns:p14="http://schemas.microsoft.com/office/powerpoint/2010/main" val="39085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5E77DB-5B4E-451C-8520-F030A382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030D1B-8103-4245-B92E-00BC8F7B9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15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705610"/>
            <a:ext cx="8229600" cy="1143000"/>
          </a:xfrm>
        </p:spPr>
        <p:txBody>
          <a:bodyPr/>
          <a:lstStyle/>
          <a:p>
            <a:r>
              <a:rPr lang="sv-SE" b="1" dirty="0"/>
              <a:t>Verksamhetsplan för </a:t>
            </a:r>
            <a:r>
              <a:rPr lang="sv-SE" b="1" dirty="0" err="1"/>
              <a:t>ByggDialog</a:t>
            </a:r>
            <a:r>
              <a:rPr lang="sv-SE" b="1" dirty="0"/>
              <a:t> Dalarna 2018 - 2020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28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Pågående projekt: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z="2400" dirty="0"/>
              <a:t>Grön Agenda (ERUF-projekt)</a:t>
            </a:r>
          </a:p>
          <a:p>
            <a:pPr lvl="0"/>
            <a:r>
              <a:rPr lang="sv-SE" sz="2400" dirty="0"/>
              <a:t>Ecoinside 2.0 (</a:t>
            </a:r>
            <a:r>
              <a:rPr lang="sv-SE" sz="2400" dirty="0" err="1"/>
              <a:t>Interreg-proekt</a:t>
            </a:r>
            <a:r>
              <a:rPr lang="sv-SE" sz="2400" dirty="0"/>
              <a:t>)</a:t>
            </a:r>
          </a:p>
          <a:p>
            <a:pPr lvl="0"/>
            <a:r>
              <a:rPr lang="sv-SE" sz="2400" dirty="0"/>
              <a:t>Effect4building (</a:t>
            </a:r>
            <a:r>
              <a:rPr lang="sv-SE" sz="2400" dirty="0" err="1"/>
              <a:t>Interreg</a:t>
            </a:r>
            <a:r>
              <a:rPr lang="sv-SE" sz="2400" dirty="0"/>
              <a:t> Baltic Sea)</a:t>
            </a:r>
          </a:p>
          <a:p>
            <a:pPr lvl="0"/>
            <a:r>
              <a:rPr lang="sv-SE" sz="2400" dirty="0"/>
              <a:t>Varsam energieffektiv renovering </a:t>
            </a:r>
            <a:r>
              <a:rPr lang="sv-SE" sz="2400" dirty="0" err="1"/>
              <a:t>Tjärna</a:t>
            </a:r>
            <a:r>
              <a:rPr lang="sv-SE" sz="2400" dirty="0"/>
              <a:t> Ängar (E2B2)</a:t>
            </a:r>
          </a:p>
          <a:p>
            <a:pPr lvl="0"/>
            <a:r>
              <a:rPr lang="sv-SE" sz="2400" dirty="0"/>
              <a:t>Hållbarhet vid renovering – en jämförelse i </a:t>
            </a:r>
            <a:r>
              <a:rPr lang="sv-SE" sz="2400" dirty="0" err="1"/>
              <a:t>Tjärna</a:t>
            </a:r>
            <a:r>
              <a:rPr lang="sv-SE" sz="2400" dirty="0"/>
              <a:t> Ängar</a:t>
            </a:r>
          </a:p>
          <a:p>
            <a:pPr lvl="0"/>
            <a:r>
              <a:rPr lang="sv-SE" sz="2400" dirty="0"/>
              <a:t>Energi i bygglovsprocessen (Energimyndigheten)</a:t>
            </a:r>
          </a:p>
          <a:p>
            <a:pPr lvl="0"/>
            <a:r>
              <a:rPr lang="sv-SE" sz="2400" dirty="0"/>
              <a:t>Strategisk hållbar planering i Dalarna (Energimyndigheten)</a:t>
            </a:r>
          </a:p>
          <a:p>
            <a:pPr lvl="0"/>
            <a:r>
              <a:rPr lang="sv-SE" sz="2400" dirty="0" err="1"/>
              <a:t>Biosirk</a:t>
            </a:r>
            <a:r>
              <a:rPr lang="sv-SE" sz="2400" dirty="0"/>
              <a:t> (</a:t>
            </a:r>
            <a:r>
              <a:rPr lang="sv-SE" sz="2400" dirty="0" err="1"/>
              <a:t>Interreg</a:t>
            </a:r>
            <a:r>
              <a:rPr lang="sv-SE" sz="2400" dirty="0"/>
              <a:t>)</a:t>
            </a:r>
          </a:p>
          <a:p>
            <a:pPr marL="0" indent="0">
              <a:buNone/>
            </a:pP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895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9BBADF-D434-46AF-98D1-8C4B0136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Temagrupper/prioriterade områden</a:t>
            </a:r>
          </a:p>
        </p:txBody>
      </p:sp>
      <p:pic>
        <p:nvPicPr>
          <p:cNvPr id="5" name="Picture 2" descr="cid:9992547f-0a22-49a0-b0fb-138ee7bc4166@eurprd08.prod.outlook.com">
            <a:extLst>
              <a:ext uri="{FF2B5EF4-FFF2-40B4-BE49-F238E27FC236}">
                <a16:creationId xmlns:a16="http://schemas.microsoft.com/office/drawing/2014/main" id="{8CCE5607-12C1-45E2-9023-512D4B98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6" y="2232454"/>
            <a:ext cx="8357320" cy="332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91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04" y="870859"/>
            <a:ext cx="7468392" cy="5566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D390CDD-5B9D-41BC-9988-D39C8CC67220}"/>
              </a:ext>
            </a:extLst>
          </p:cNvPr>
          <p:cNvSpPr txBox="1"/>
          <p:nvPr/>
        </p:nvSpPr>
        <p:spPr>
          <a:xfrm>
            <a:off x="2397068" y="2721114"/>
            <a:ext cx="458023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</a:rPr>
              <a:t>  </a:t>
            </a:r>
            <a:r>
              <a:rPr lang="sv-SE" sz="4000" dirty="0"/>
              <a:t>Smart renovering</a:t>
            </a:r>
          </a:p>
        </p:txBody>
      </p:sp>
    </p:spTree>
    <p:extLst>
      <p:ext uri="{BB962C8B-B14F-4D97-AF65-F5344CB8AC3E}">
        <p14:creationId xmlns:p14="http://schemas.microsoft.com/office/powerpoint/2010/main" val="5974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787660" y="1873250"/>
            <a:ext cx="4925684" cy="4061499"/>
          </a:xfrm>
        </p:spPr>
        <p:txBody>
          <a:bodyPr/>
          <a:lstStyle/>
          <a:p>
            <a:r>
              <a:rPr lang="sv-SE" dirty="0"/>
              <a:t>Studiebesök</a:t>
            </a:r>
          </a:p>
          <a:p>
            <a:r>
              <a:rPr lang="sv-SE" dirty="0"/>
              <a:t>Workshops/seminarier</a:t>
            </a:r>
          </a:p>
          <a:p>
            <a:r>
              <a:rPr lang="sv-SE" dirty="0"/>
              <a:t>Frukostmöten</a:t>
            </a:r>
          </a:p>
          <a:p>
            <a:r>
              <a:rPr lang="sv-SE" dirty="0"/>
              <a:t>Artiklar och nyhetsbrev</a:t>
            </a:r>
          </a:p>
          <a:p>
            <a:r>
              <a:rPr lang="sv-SE" dirty="0"/>
              <a:t>Energicafé</a:t>
            </a:r>
          </a:p>
        </p:txBody>
      </p:sp>
      <p:pic>
        <p:nvPicPr>
          <p:cNvPr id="2050" name="308CBCF6-1BC6-483C-A67B-7107829D3CAF" descr="38B40762-7F05-434C-B712-94A237899A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0" y="1873249"/>
            <a:ext cx="4211453" cy="281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92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7" y="660583"/>
            <a:ext cx="8693366" cy="5731508"/>
          </a:xfrm>
        </p:spPr>
      </p:pic>
    </p:spTree>
    <p:extLst>
      <p:ext uri="{BB962C8B-B14F-4D97-AF65-F5344CB8AC3E}">
        <p14:creationId xmlns:p14="http://schemas.microsoft.com/office/powerpoint/2010/main" val="344163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AA9422-19FA-40B6-9957-86211BAA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9" y="731837"/>
            <a:ext cx="7541741" cy="950612"/>
          </a:xfrm>
        </p:spPr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318B58-F9FE-488F-9299-39CD62C1B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i="1" dirty="0"/>
              <a:t>Föreningens verksamhet ska under perioden vara starkt medlemsinriktad och fokusera på arbetet med hållbar utveckling. Det betyder följande:</a:t>
            </a:r>
          </a:p>
          <a:p>
            <a:pPr marL="0" indent="0">
              <a:buNone/>
            </a:pPr>
            <a:endParaRPr lang="sv-SE" sz="1200" dirty="0"/>
          </a:p>
          <a:p>
            <a:pPr lvl="0"/>
            <a:r>
              <a:rPr lang="sv-SE" sz="2400" dirty="0"/>
              <a:t>Bidra till att medlemmarna ligger i fronten av hållbar utveckling för att göra goda affärer </a:t>
            </a:r>
          </a:p>
          <a:p>
            <a:pPr lvl="0"/>
            <a:r>
              <a:rPr lang="sv-SE" sz="2400" dirty="0"/>
              <a:t>Organisationen ska stabiliseras och stärkas genom att:</a:t>
            </a:r>
          </a:p>
          <a:p>
            <a:pPr lvl="0"/>
            <a:r>
              <a:rPr lang="sv-SE" sz="2400" dirty="0"/>
              <a:t>det interna arbetet utvecklas med upprättande av strukturer, rutiner och arbetssätt</a:t>
            </a:r>
          </a:p>
          <a:p>
            <a:pPr lvl="0"/>
            <a:r>
              <a:rPr lang="sv-SE" sz="2400" dirty="0"/>
              <a:t>vidareutveckla Byggdialogen som partner för medlemmar i förändring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989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82768A-58D4-4763-A7BB-C9F0BDD0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850"/>
            <a:ext cx="8229600" cy="4121150"/>
          </a:xfrm>
        </p:spPr>
        <p:txBody>
          <a:bodyPr/>
          <a:lstStyle/>
          <a:p>
            <a:pPr lvl="0"/>
            <a:r>
              <a:rPr lang="sv-SE" sz="2400" dirty="0"/>
              <a:t>Projektkatalogen enligt ovan ska genomföras med kvalitet i arbetet</a:t>
            </a:r>
          </a:p>
          <a:p>
            <a:pPr lvl="0"/>
            <a:r>
              <a:rPr lang="sv-SE" sz="2400" dirty="0"/>
              <a:t>Finansiering till nya projekt ska sökas inom prioriterade områden </a:t>
            </a:r>
          </a:p>
          <a:p>
            <a:pPr lvl="0"/>
            <a:r>
              <a:rPr lang="sv-SE" sz="2400" dirty="0"/>
              <a:t>Kommunikationen ska vidareutvecklas efter de principer som antagits och kommunikationsresurser ska tillföras i varje projektansökan </a:t>
            </a:r>
          </a:p>
          <a:p>
            <a:pPr marL="0" lvl="0" indent="0">
              <a:buNone/>
            </a:pPr>
            <a:r>
              <a:rPr lang="sv-SE" sz="2400" i="1" dirty="0"/>
              <a:t>Innovationssystem ska utvecklas genom att:</a:t>
            </a:r>
          </a:p>
          <a:p>
            <a:pPr lvl="0"/>
            <a:r>
              <a:rPr lang="sv-SE" sz="2400" dirty="0"/>
              <a:t>stimulera och stödja upprättande av </a:t>
            </a:r>
            <a:r>
              <a:rPr lang="sv-SE" sz="2400" b="1" dirty="0"/>
              <a:t>innovationsarenor</a:t>
            </a:r>
            <a:r>
              <a:rPr lang="sv-SE" sz="2400" dirty="0"/>
              <a:t> framför allt genom samarbeten med kommuner</a:t>
            </a:r>
          </a:p>
          <a:p>
            <a:pPr lvl="0"/>
            <a:r>
              <a:rPr lang="sv-SE" sz="2400" dirty="0"/>
              <a:t>tillsammans med medlemmar skapa minst 15 testbäddar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775554"/>
      </p:ext>
    </p:extLst>
  </p:cSld>
  <p:clrMapOvr>
    <a:masterClrMapping/>
  </p:clrMapOvr>
</p:sld>
</file>

<file path=ppt/theme/theme1.xml><?xml version="1.0" encoding="utf-8"?>
<a:theme xmlns:a="http://schemas.openxmlformats.org/drawingml/2006/main" name="Byggdialogen_ppt-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Avesta_EH</Template>
  <TotalTime>750</TotalTime>
  <Words>210</Words>
  <Application>Microsoft Office PowerPoint</Application>
  <PresentationFormat>Bildspel på skärmen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Calibri</vt:lpstr>
      <vt:lpstr>Byggdialogen_ppt-mall</vt:lpstr>
      <vt:lpstr>Dalarnas kluster</vt:lpstr>
      <vt:lpstr>Verksamhetsplan för ByggDialog Dalarna 2018 - 2020 </vt:lpstr>
      <vt:lpstr>Pågående projekt:</vt:lpstr>
      <vt:lpstr>Temagrupper/prioriterade områden</vt:lpstr>
      <vt:lpstr>PowerPoint-presentation</vt:lpstr>
      <vt:lpstr>Aktiviteter</vt:lpstr>
      <vt:lpstr>PowerPoint-presentation</vt:lpstr>
      <vt:lpstr>Sammanfattning</vt:lpstr>
      <vt:lpstr>PowerPoint-presentation</vt:lpstr>
      <vt:lpstr>PowerPoint-presentation</vt:lpstr>
      <vt:lpstr>PowerPoint-presentation</vt:lpstr>
    </vt:vector>
  </TitlesOfParts>
  <Company>Högskolan Dalarna IT-avdelningen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Dalarnas kluster</dc:title>
  <dc:creator>Åke Persson</dc:creator>
  <cp:lastModifiedBy>Åke Persson (HDa)</cp:lastModifiedBy>
  <cp:revision>67</cp:revision>
  <dcterms:created xsi:type="dcterms:W3CDTF">2016-01-08T14:12:24Z</dcterms:created>
  <dcterms:modified xsi:type="dcterms:W3CDTF">2019-05-20T21:11:49Z</dcterms:modified>
</cp:coreProperties>
</file>