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48" r:id="rId5"/>
    <p:sldMasterId id="2147483657" r:id="rId6"/>
  </p:sldMasterIdLst>
  <p:notesMasterIdLst>
    <p:notesMasterId r:id="rId42"/>
  </p:notesMasterIdLst>
  <p:handoutMasterIdLst>
    <p:handoutMasterId r:id="rId43"/>
  </p:handoutMasterIdLst>
  <p:sldIdLst>
    <p:sldId id="348" r:id="rId7"/>
    <p:sldId id="349" r:id="rId8"/>
    <p:sldId id="317" r:id="rId9"/>
    <p:sldId id="318" r:id="rId10"/>
    <p:sldId id="319" r:id="rId11"/>
    <p:sldId id="350" r:id="rId12"/>
    <p:sldId id="377" r:id="rId13"/>
    <p:sldId id="353" r:id="rId14"/>
    <p:sldId id="322" r:id="rId15"/>
    <p:sldId id="392" r:id="rId16"/>
    <p:sldId id="398" r:id="rId17"/>
    <p:sldId id="394" r:id="rId18"/>
    <p:sldId id="395" r:id="rId19"/>
    <p:sldId id="396" r:id="rId20"/>
    <p:sldId id="397" r:id="rId21"/>
    <p:sldId id="327" r:id="rId22"/>
    <p:sldId id="329" r:id="rId23"/>
    <p:sldId id="330" r:id="rId24"/>
    <p:sldId id="331" r:id="rId25"/>
    <p:sldId id="399" r:id="rId26"/>
    <p:sldId id="401" r:id="rId27"/>
    <p:sldId id="402" r:id="rId28"/>
    <p:sldId id="393" r:id="rId29"/>
    <p:sldId id="338" r:id="rId30"/>
    <p:sldId id="403" r:id="rId31"/>
    <p:sldId id="351" r:id="rId32"/>
    <p:sldId id="385" r:id="rId33"/>
    <p:sldId id="404" r:id="rId34"/>
    <p:sldId id="387" r:id="rId35"/>
    <p:sldId id="388" r:id="rId36"/>
    <p:sldId id="386" r:id="rId37"/>
    <p:sldId id="389" r:id="rId38"/>
    <p:sldId id="390" r:id="rId39"/>
    <p:sldId id="391" r:id="rId40"/>
    <p:sldId id="343"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42" userDrawn="1">
          <p15:clr>
            <a:srgbClr val="A4A3A4"/>
          </p15:clr>
        </p15:guide>
        <p15:guide id="2" orient="horz" pos="799" userDrawn="1">
          <p15:clr>
            <a:srgbClr val="A4A3A4"/>
          </p15:clr>
        </p15:guide>
        <p15:guide id="3" orient="horz" pos="3884" userDrawn="1">
          <p15:clr>
            <a:srgbClr val="A4A3A4"/>
          </p15:clr>
        </p15:guide>
        <p15:guide id="4" orient="horz" pos="2160" userDrawn="1">
          <p15:clr>
            <a:srgbClr val="A4A3A4"/>
          </p15:clr>
        </p15:guide>
        <p15:guide id="5" pos="4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0611"/>
    <a:srgbClr val="D70000"/>
    <a:srgbClr val="D90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2628" autoAdjust="0"/>
  </p:normalViewPr>
  <p:slideViewPr>
    <p:cSldViewPr snapToGrid="0">
      <p:cViewPr varScale="1">
        <p:scale>
          <a:sx n="53" d="100"/>
          <a:sy n="53" d="100"/>
        </p:scale>
        <p:origin x="426" y="66"/>
      </p:cViewPr>
      <p:guideLst>
        <p:guide pos="7242"/>
        <p:guide orient="horz" pos="799"/>
        <p:guide orient="horz" pos="3884"/>
        <p:guide orient="horz" pos="2160"/>
        <p:guide pos="43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016"/>
    </p:cViewPr>
  </p:sorterViewPr>
  <p:notesViewPr>
    <p:cSldViewPr snapToGrid="0" showGuides="1">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a:t>
            </a:r>
            <a:r>
              <a:rPr lang="sv-SE" baseline="0"/>
              <a:t> el av trafikarbetet %</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Blad1!$A$8:$B$8</c:f>
              <c:strCache>
                <c:ptCount val="2"/>
                <c:pt idx="0">
                  <c:v>Andel el trafikarbete personbil %</c:v>
                </c:pt>
                <c:pt idx="1">
                  <c:v> 18</c:v>
                </c:pt>
              </c:strCache>
            </c:strRef>
          </c:tx>
          <c:spPr>
            <a:solidFill>
              <a:schemeClr val="accent1"/>
            </a:solidFill>
            <a:ln>
              <a:noFill/>
            </a:ln>
            <a:effectLst/>
          </c:spPr>
          <c:invertIfNegative val="0"/>
          <c:cat>
            <c:strRef>
              <c:f>Blad1!$C$2:$H$2</c:f>
              <c:strCache>
                <c:ptCount val="6"/>
                <c:pt idx="0">
                  <c:v> B.Bio-drivmedel</c:v>
                </c:pt>
                <c:pt idx="1">
                  <c:v>C1. Hög bränsleskatt </c:v>
                </c:pt>
                <c:pt idx="2">
                  <c:v>C2. Bränsle- och km-skatt </c:v>
                </c:pt>
                <c:pt idx="3">
                  <c:v>C3. Hög bränsleskatt samt km-skatt</c:v>
                </c:pt>
                <c:pt idx="4">
                  <c:v> D1. Transport-effektivisering </c:v>
                </c:pt>
                <c:pt idx="5">
                  <c:v>D2. Hög transport-effektivisering </c:v>
                </c:pt>
              </c:strCache>
            </c:strRef>
          </c:cat>
          <c:val>
            <c:numRef>
              <c:f>Blad1!$C$8:$H$8</c:f>
              <c:numCache>
                <c:formatCode>General</c:formatCode>
                <c:ptCount val="6"/>
                <c:pt idx="0">
                  <c:v>27</c:v>
                </c:pt>
                <c:pt idx="1">
                  <c:v>32</c:v>
                </c:pt>
                <c:pt idx="2">
                  <c:v>28</c:v>
                </c:pt>
                <c:pt idx="3">
                  <c:v>32</c:v>
                </c:pt>
                <c:pt idx="4">
                  <c:v>27</c:v>
                </c:pt>
                <c:pt idx="5">
                  <c:v>27</c:v>
                </c:pt>
              </c:numCache>
            </c:numRef>
          </c:val>
          <c:extLst>
            <c:ext xmlns:c16="http://schemas.microsoft.com/office/drawing/2014/chart" uri="{C3380CC4-5D6E-409C-BE32-E72D297353CC}">
              <c16:uniqueId val="{00000000-1BD2-4AD2-AF9B-885563A663E0}"/>
            </c:ext>
          </c:extLst>
        </c:ser>
        <c:ser>
          <c:idx val="1"/>
          <c:order val="1"/>
          <c:tx>
            <c:strRef>
              <c:f>Blad1!$A$9:$B$9</c:f>
              <c:strCache>
                <c:ptCount val="2"/>
                <c:pt idx="0">
                  <c:v>Andel el trafikarbete lastbil %</c:v>
                </c:pt>
                <c:pt idx="1">
                  <c:v> 3</c:v>
                </c:pt>
              </c:strCache>
            </c:strRef>
          </c:tx>
          <c:spPr>
            <a:solidFill>
              <a:schemeClr val="accent2"/>
            </a:solidFill>
            <a:ln>
              <a:noFill/>
            </a:ln>
            <a:effectLst/>
          </c:spPr>
          <c:invertIfNegative val="0"/>
          <c:cat>
            <c:strRef>
              <c:f>Blad1!$C$2:$H$2</c:f>
              <c:strCache>
                <c:ptCount val="6"/>
                <c:pt idx="0">
                  <c:v> B.Bio-drivmedel</c:v>
                </c:pt>
                <c:pt idx="1">
                  <c:v>C1. Hög bränsleskatt </c:v>
                </c:pt>
                <c:pt idx="2">
                  <c:v>C2. Bränsle- och km-skatt </c:v>
                </c:pt>
                <c:pt idx="3">
                  <c:v>C3. Hög bränsleskatt samt km-skatt</c:v>
                </c:pt>
                <c:pt idx="4">
                  <c:v> D1. Transport-effektivisering </c:v>
                </c:pt>
                <c:pt idx="5">
                  <c:v>D2. Hög transport-effektivisering </c:v>
                </c:pt>
              </c:strCache>
            </c:strRef>
          </c:cat>
          <c:val>
            <c:numRef>
              <c:f>Blad1!$C$9:$H$9</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1-1BD2-4AD2-AF9B-885563A663E0}"/>
            </c:ext>
          </c:extLst>
        </c:ser>
        <c:dLbls>
          <c:showLegendKey val="0"/>
          <c:showVal val="0"/>
          <c:showCatName val="0"/>
          <c:showSerName val="0"/>
          <c:showPercent val="0"/>
          <c:showBubbleSize val="0"/>
        </c:dLbls>
        <c:gapWidth val="219"/>
        <c:overlap val="-27"/>
        <c:axId val="525345256"/>
        <c:axId val="525345584"/>
      </c:barChart>
      <c:catAx>
        <c:axId val="525345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25345584"/>
        <c:crosses val="autoZero"/>
        <c:auto val="1"/>
        <c:lblAlgn val="ctr"/>
        <c:lblOffset val="100"/>
        <c:noMultiLvlLbl val="0"/>
      </c:catAx>
      <c:valAx>
        <c:axId val="52534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25345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2020-02-11</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2020-02-11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Är runt 20% idag</a:t>
            </a:r>
            <a:r>
              <a:rPr lang="sv-SE" baseline="0" dirty="0" smtClean="0"/>
              <a:t> och har så varit under lång tid.</a:t>
            </a:r>
            <a:endParaRPr lang="sv-SE" dirty="0"/>
          </a:p>
        </p:txBody>
      </p:sp>
      <p:sp>
        <p:nvSpPr>
          <p:cNvPr id="4" name="Platshållare för bildnummer 3"/>
          <p:cNvSpPr>
            <a:spLocks noGrp="1"/>
          </p:cNvSpPr>
          <p:nvPr>
            <p:ph type="sldNum" sz="quarter" idx="10"/>
          </p:nvPr>
        </p:nvSpPr>
        <p:spPr/>
        <p:txBody>
          <a:bodyPr/>
          <a:lstStyle/>
          <a:p>
            <a:pPr>
              <a:defRPr/>
            </a:pPr>
            <a:fld id="{DA6A1BC2-E395-4EBB-BFC1-1BE258091403}" type="slidenum">
              <a:rPr lang="sv-SE" smtClean="0"/>
              <a:pPr>
                <a:defRPr/>
              </a:pPr>
              <a:t>3</a:t>
            </a:fld>
            <a:endParaRPr lang="sv-SE" dirty="0"/>
          </a:p>
        </p:txBody>
      </p:sp>
    </p:spTree>
    <p:extLst>
      <p:ext uri="{BB962C8B-B14F-4D97-AF65-F5344CB8AC3E}">
        <p14:creationId xmlns:p14="http://schemas.microsoft.com/office/powerpoint/2010/main" val="258362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197156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2024679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Transporteffektivt</a:t>
            </a:r>
          </a:p>
          <a:p>
            <a:r>
              <a:rPr lang="sv-SE" dirty="0" smtClean="0"/>
              <a:t>Störst minskning i tätorter</a:t>
            </a:r>
            <a:r>
              <a:rPr lang="sv-SE" baseline="0" dirty="0" smtClean="0"/>
              <a:t> i storstad och mellanbygd och minst i landsbygd på glesbygd</a:t>
            </a:r>
            <a:endParaRPr lang="sv-SE" dirty="0" smtClean="0"/>
          </a:p>
          <a:p>
            <a:r>
              <a:rPr lang="sv-SE" dirty="0" smtClean="0"/>
              <a:t>Tätorter i storstad -27%</a:t>
            </a:r>
          </a:p>
          <a:p>
            <a:r>
              <a:rPr lang="sv-SE" dirty="0" smtClean="0"/>
              <a:t>Tätorter</a:t>
            </a:r>
            <a:r>
              <a:rPr lang="sv-SE" baseline="0" dirty="0" smtClean="0"/>
              <a:t> i mellanbygd -25%</a:t>
            </a:r>
          </a:p>
          <a:p>
            <a:r>
              <a:rPr lang="sv-SE" baseline="0" dirty="0" smtClean="0"/>
              <a:t>Landsbygd i glesbygd -17%</a:t>
            </a:r>
          </a:p>
          <a:p>
            <a:endParaRPr lang="sv-SE" baseline="0" dirty="0" smtClean="0"/>
          </a:p>
          <a:p>
            <a:r>
              <a:rPr lang="sv-SE" baseline="0" dirty="0" smtClean="0"/>
              <a:t>Transportsnålt</a:t>
            </a:r>
          </a:p>
          <a:p>
            <a:r>
              <a:rPr lang="sv-SE" dirty="0" smtClean="0"/>
              <a:t>Störst minskning</a:t>
            </a:r>
            <a:r>
              <a:rPr lang="sv-SE" baseline="0" dirty="0" smtClean="0"/>
              <a:t> på landsbygd i glesbygd och minst i tätort i storstad</a:t>
            </a:r>
          </a:p>
          <a:p>
            <a:r>
              <a:rPr lang="sv-SE" dirty="0" smtClean="0"/>
              <a:t>Tätorter i storstad -14%</a:t>
            </a:r>
          </a:p>
          <a:p>
            <a:r>
              <a:rPr lang="sv-SE" dirty="0" smtClean="0"/>
              <a:t>Tätorter</a:t>
            </a:r>
            <a:r>
              <a:rPr lang="sv-SE" baseline="0" dirty="0" smtClean="0"/>
              <a:t> i mellanbygd -13%</a:t>
            </a:r>
          </a:p>
          <a:p>
            <a:r>
              <a:rPr lang="sv-SE" baseline="0" dirty="0" smtClean="0"/>
              <a:t>Landsbygd i glesbygd -29%</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173633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Transporteffektivt</a:t>
            </a:r>
          </a:p>
          <a:p>
            <a:r>
              <a:rPr lang="sv-SE" dirty="0" smtClean="0"/>
              <a:t>Störst ökning av kollektivtrafikresandet i mellanbygdens tätorter</a:t>
            </a:r>
          </a:p>
          <a:p>
            <a:r>
              <a:rPr lang="sv-SE" dirty="0" smtClean="0"/>
              <a:t>Tätorter i storstad +52%</a:t>
            </a:r>
          </a:p>
          <a:p>
            <a:r>
              <a:rPr lang="sv-SE" dirty="0" smtClean="0"/>
              <a:t>Tätorter</a:t>
            </a:r>
            <a:r>
              <a:rPr lang="sv-SE" baseline="0" dirty="0" smtClean="0"/>
              <a:t> i mellanbygd +80%</a:t>
            </a:r>
          </a:p>
          <a:p>
            <a:r>
              <a:rPr lang="sv-SE" baseline="0" dirty="0" smtClean="0"/>
              <a:t>Landsbygd i glesbygd +57% (största delen av ökningen är långväga järnväg)</a:t>
            </a:r>
          </a:p>
          <a:p>
            <a:endParaRPr lang="sv-SE" baseline="0" dirty="0" smtClean="0"/>
          </a:p>
          <a:p>
            <a:r>
              <a:rPr lang="sv-SE" baseline="0" dirty="0" smtClean="0"/>
              <a:t>Transportsnålt</a:t>
            </a:r>
          </a:p>
          <a:p>
            <a:r>
              <a:rPr lang="sv-SE" dirty="0" smtClean="0"/>
              <a:t>Störst ökning på</a:t>
            </a:r>
            <a:r>
              <a:rPr lang="sv-SE" baseline="0" dirty="0" smtClean="0"/>
              <a:t> landsbygd i glesbygd</a:t>
            </a:r>
          </a:p>
          <a:p>
            <a:r>
              <a:rPr lang="sv-SE" dirty="0" smtClean="0"/>
              <a:t>Tätorter i storstad +25%</a:t>
            </a:r>
          </a:p>
          <a:p>
            <a:r>
              <a:rPr lang="sv-SE" dirty="0" smtClean="0"/>
              <a:t>Tätorter</a:t>
            </a:r>
            <a:r>
              <a:rPr lang="sv-SE" baseline="0" dirty="0" smtClean="0"/>
              <a:t> i mellanbygd +34%</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Landsbygd i glesbygd +50% (största delen av ökningen är långväga järnväg)</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862427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Transporteffektivt</a:t>
            </a:r>
          </a:p>
          <a:p>
            <a:r>
              <a:rPr lang="sv-SE" dirty="0" smtClean="0"/>
              <a:t>Mer än dubbelt så mycket gång och cykel.</a:t>
            </a:r>
          </a:p>
          <a:p>
            <a:r>
              <a:rPr lang="sv-SE" baseline="0" dirty="0" smtClean="0"/>
              <a:t>Störst ökning i mellanbygd och storstad även utanför tätortsgränserna.</a:t>
            </a:r>
          </a:p>
          <a:p>
            <a:r>
              <a:rPr lang="sv-SE" baseline="0" dirty="0" smtClean="0"/>
              <a:t>Även ökning i glesbygd fast från låg nivå.</a:t>
            </a:r>
          </a:p>
          <a:p>
            <a:endParaRPr lang="sv-SE" baseline="0" dirty="0" smtClean="0"/>
          </a:p>
          <a:p>
            <a:r>
              <a:rPr lang="sv-SE" baseline="0" dirty="0" smtClean="0"/>
              <a:t>Transportsnålt</a:t>
            </a:r>
          </a:p>
          <a:p>
            <a:r>
              <a:rPr lang="sv-SE" baseline="0" dirty="0" smtClean="0"/>
              <a:t>Ungefär samma gång och cykel som i referens.</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1807058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normAutofit fontScale="55000" lnSpcReduction="20000"/>
          </a:bodyPr>
          <a:lstStyle/>
          <a:p>
            <a:r>
              <a:rPr lang="sv-SE" dirty="0" smtClean="0"/>
              <a:t>Sättet</a:t>
            </a:r>
            <a:r>
              <a:rPr lang="sv-SE" baseline="0" dirty="0" smtClean="0"/>
              <a:t> att minska utsläppen bidrar till många andra mål. Innebär att möjligheterna att hålla oss inom hållbarhetens ramar ökar betydligt.</a:t>
            </a:r>
            <a:endParaRPr lang="sv-SE" dirty="0" smtClean="0"/>
          </a:p>
          <a:p>
            <a:endParaRPr lang="sv-SE" dirty="0" smtClean="0"/>
          </a:p>
          <a:p>
            <a:r>
              <a:rPr lang="sv-SE" dirty="0" smtClean="0"/>
              <a:t>Att investera i ett</a:t>
            </a:r>
            <a:r>
              <a:rPr lang="sv-SE" baseline="0" dirty="0" smtClean="0"/>
              <a:t> mer hållbart transportsystem ger inte minskad tillväxt bara annorlunda.</a:t>
            </a:r>
          </a:p>
          <a:p>
            <a:endParaRPr lang="sv-SE" baseline="0" dirty="0" smtClean="0"/>
          </a:p>
          <a:p>
            <a:r>
              <a:rPr lang="sv-SE" baseline="0" dirty="0" smtClean="0"/>
              <a:t>Att enbart förlita sig på teknik för att lösa klimatproblemen kan både vara svårt, riskfyllt och dyrt. Det kommer också ge många andra negativa effekter (testa punkterna med negationer istället)</a:t>
            </a:r>
          </a:p>
          <a:p>
            <a:endParaRPr lang="sv-SE" baseline="0" dirty="0" smtClean="0"/>
          </a:p>
          <a:p>
            <a:r>
              <a:rPr lang="sv-SE" baseline="0" dirty="0" smtClean="0"/>
              <a:t>Hälsa och välbefinnande – mer fysisk aktivitet genom ökad cykel och gång förbättrar människors välbefinnande och hälsa. Lägre hastigheter, mindre biltrafik i staden och bättre utformning för gående och cyklister minskar antalet döda och svår skadade i trafikolyckor. Mindre emissioner av luftföroreningar och buller genom lägre hastighet, mindre trafik och elfordon leder till lägre exponering och färre sjukdomsfall och minskad dödlighet.</a:t>
            </a:r>
          </a:p>
          <a:p>
            <a:endParaRPr lang="sv-SE" baseline="0" dirty="0" smtClean="0"/>
          </a:p>
          <a:p>
            <a:r>
              <a:rPr lang="sv-SE" baseline="0" dirty="0" smtClean="0"/>
              <a:t>Förbättrad kollektivtrafik, förtätning, funktionsblandning, och utformning utifrån ordningen gående, cyklister och kollektivtrafik minskar klyftor i samhället, ökar jämställdheten och skapar fredligare och mer inkluderande samhällen. En sådan samhällsutveckling bidrar därför till flera hållbarhetsmål.</a:t>
            </a:r>
          </a:p>
          <a:p>
            <a:endParaRPr lang="sv-SE" baseline="0" dirty="0" smtClean="0"/>
          </a:p>
          <a:p>
            <a:r>
              <a:rPr lang="sv-SE" baseline="0" dirty="0" smtClean="0"/>
              <a:t>Genom att kombinera transporteffektivt samhälle, energieffektivisering och förnybar energi når vi inte bara klimatmålet. Vi minskar också den totala energianvändningen, kan också göra oss mindre beroende av import av energi till transporter och skapar en möjlighet till export av biodrivmedel och kunnande kring det.</a:t>
            </a:r>
          </a:p>
          <a:p>
            <a:endParaRPr lang="sv-SE" baseline="0" dirty="0" smtClean="0"/>
          </a:p>
          <a:p>
            <a:r>
              <a:rPr lang="sv-SE" baseline="0" dirty="0" smtClean="0"/>
              <a:t>Klimatkrav på infrastruktur på det sätt som Trafikverket ställer dessa bidrar inte bara till en långsiktigt klimatneutral infrastruktur utan förutsätter och hjälper också till att skapa en klimatneutral basindustri genom de krav som ställs bl.a. på klimatneutralt stål och klimatneutral cement/betong. Kraven tillsammans med FUD leder också till ökad innovationer.</a:t>
            </a:r>
          </a:p>
          <a:p>
            <a:endParaRPr lang="sv-SE" baseline="0" dirty="0" smtClean="0"/>
          </a:p>
          <a:p>
            <a:r>
              <a:rPr lang="sv-SE" baseline="0" dirty="0" smtClean="0"/>
              <a:t>En stadsutveckling för minskad biltrafik med förtätning, funktionsblandning, utformning utifrån gående, cyklister, kollektivtrafik och samordnade godstransporter innebär också en hållbar stads- och samhällsutveckling i ett bredare perspektiv.</a:t>
            </a:r>
          </a:p>
          <a:p>
            <a:endParaRPr lang="sv-SE" baseline="0" dirty="0" smtClean="0"/>
          </a:p>
          <a:p>
            <a:r>
              <a:rPr lang="sv-SE" baseline="0" dirty="0" smtClean="0"/>
              <a:t>Minskade markanspråk genom en tätare stad, mindre behov av ny infrastruktur och lägre behov av energi minskar påverkan på ekosystem och biologisk mångfald. </a:t>
            </a:r>
          </a:p>
          <a:p>
            <a:endParaRPr lang="sv-SE" baseline="0" dirty="0" smtClean="0"/>
          </a:p>
          <a:p>
            <a:r>
              <a:rPr lang="sv-SE" baseline="0" dirty="0" smtClean="0"/>
              <a:t>Sverige ska enligt Regeringen vara ett föregångsland i klimatfrågan. Nyttan med detta ökar väsentligt om vi väljer en väg som andra kan följa. En lösning där de tre områdena transporteffektivt samhälle, energieffektivisering och förnybar energi ger förutsättningar för det.</a:t>
            </a:r>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pPr>
              <a:defRPr/>
            </a:pPr>
            <a:fld id="{EFDC0C73-FEC2-4271-A23E-0EDEF01AC5B0}" type="slidenum">
              <a:rPr lang="sv-SE" smtClean="0"/>
              <a:pPr>
                <a:defRPr/>
              </a:pPr>
              <a:t>24</a:t>
            </a:fld>
            <a:endParaRPr lang="sv-SE"/>
          </a:p>
        </p:txBody>
      </p:sp>
    </p:spTree>
    <p:extLst>
      <p:ext uri="{BB962C8B-B14F-4D97-AF65-F5344CB8AC3E}">
        <p14:creationId xmlns:p14="http://schemas.microsoft.com/office/powerpoint/2010/main" val="175112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6000" dirty="0">
              <a:latin typeface="+mn-lt"/>
            </a:endParaRPr>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25</a:t>
            </a:fld>
            <a:endParaRPr lang="sv-SE"/>
          </a:p>
        </p:txBody>
      </p:sp>
    </p:spTree>
    <p:extLst>
      <p:ext uri="{BB962C8B-B14F-4D97-AF65-F5344CB8AC3E}">
        <p14:creationId xmlns:p14="http://schemas.microsoft.com/office/powerpoint/2010/main" val="3095446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D877D7A1-C6AB-4B30-B456-D10DEEDCE0F3}" type="slidenum">
              <a:rPr lang="sv-SE" smtClean="0"/>
              <a:pPr>
                <a:defRPr/>
              </a:pPr>
              <a:t>26</a:t>
            </a:fld>
            <a:endParaRPr lang="sv-SE"/>
          </a:p>
        </p:txBody>
      </p:sp>
    </p:spTree>
    <p:extLst>
      <p:ext uri="{BB962C8B-B14F-4D97-AF65-F5344CB8AC3E}">
        <p14:creationId xmlns:p14="http://schemas.microsoft.com/office/powerpoint/2010/main" val="2691177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dirty="0"/>
          </a:p>
        </p:txBody>
      </p:sp>
      <p:sp>
        <p:nvSpPr>
          <p:cNvPr id="4" name="Platshållare för bildnummer 3"/>
          <p:cNvSpPr>
            <a:spLocks noGrp="1"/>
          </p:cNvSpPr>
          <p:nvPr>
            <p:ph type="sldNum" sz="quarter" idx="10"/>
          </p:nvPr>
        </p:nvSpPr>
        <p:spPr/>
        <p:txBody>
          <a:bodyPr/>
          <a:lstStyle/>
          <a:p>
            <a:pPr>
              <a:defRPr/>
            </a:pPr>
            <a:fld id="{EFDC0C73-FEC2-4271-A23E-0EDEF01AC5B0}" type="slidenum">
              <a:rPr lang="sv-SE" smtClean="0"/>
              <a:pPr>
                <a:defRPr/>
              </a:pPr>
              <a:t>28</a:t>
            </a:fld>
            <a:endParaRPr lang="sv-SE"/>
          </a:p>
        </p:txBody>
      </p:sp>
    </p:spTree>
    <p:extLst>
      <p:ext uri="{BB962C8B-B14F-4D97-AF65-F5344CB8AC3E}">
        <p14:creationId xmlns:p14="http://schemas.microsoft.com/office/powerpoint/2010/main" val="4101634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r>
              <a:rPr lang="en-GB" dirty="0" err="1" smtClean="0"/>
              <a:t>Korta</a:t>
            </a:r>
            <a:r>
              <a:rPr lang="en-GB" dirty="0" smtClean="0"/>
              <a:t> </a:t>
            </a:r>
            <a:r>
              <a:rPr lang="en-GB" dirty="0" err="1" smtClean="0"/>
              <a:t>avstånd</a:t>
            </a:r>
            <a:r>
              <a:rPr lang="en-GB" dirty="0" smtClean="0"/>
              <a:t> till </a:t>
            </a:r>
            <a:r>
              <a:rPr lang="en-GB" dirty="0" err="1" smtClean="0"/>
              <a:t>hållplats</a:t>
            </a:r>
            <a:r>
              <a:rPr lang="en-GB" dirty="0" smtClean="0"/>
              <a:t> </a:t>
            </a:r>
            <a:r>
              <a:rPr lang="en-GB" dirty="0" err="1" smtClean="0"/>
              <a:t>och</a:t>
            </a:r>
            <a:r>
              <a:rPr lang="en-GB" dirty="0" smtClean="0"/>
              <a:t> station. </a:t>
            </a:r>
            <a:r>
              <a:rPr lang="en-GB" dirty="0" err="1" smtClean="0"/>
              <a:t>För</a:t>
            </a:r>
            <a:r>
              <a:rPr lang="en-GB" dirty="0" smtClean="0"/>
              <a:t> </a:t>
            </a:r>
            <a:r>
              <a:rPr lang="en-GB" dirty="0" err="1" smtClean="0"/>
              <a:t>järnvägsstationer</a:t>
            </a:r>
            <a:r>
              <a:rPr lang="en-GB" baseline="0" dirty="0" smtClean="0"/>
              <a:t> </a:t>
            </a:r>
            <a:r>
              <a:rPr lang="en-GB" baseline="0" dirty="0" err="1" smtClean="0"/>
              <a:t>handlar</a:t>
            </a:r>
            <a:r>
              <a:rPr lang="en-GB" baseline="0" dirty="0" smtClean="0"/>
              <a:t> </a:t>
            </a:r>
            <a:r>
              <a:rPr lang="en-GB" baseline="0" dirty="0" err="1" smtClean="0"/>
              <a:t>det</a:t>
            </a:r>
            <a:r>
              <a:rPr lang="en-GB" baseline="0" dirty="0" smtClean="0"/>
              <a:t> </a:t>
            </a:r>
            <a:r>
              <a:rPr lang="en-GB" baseline="0" dirty="0" err="1" smtClean="0"/>
              <a:t>om</a:t>
            </a:r>
            <a:r>
              <a:rPr lang="en-GB" baseline="0" dirty="0" smtClean="0"/>
              <a:t> </a:t>
            </a:r>
            <a:r>
              <a:rPr lang="en-GB" baseline="0" dirty="0" err="1" smtClean="0"/>
              <a:t>att</a:t>
            </a:r>
            <a:r>
              <a:rPr lang="en-GB" baseline="0" dirty="0" smtClean="0"/>
              <a:t> </a:t>
            </a:r>
            <a:r>
              <a:rPr lang="en-GB" baseline="0" dirty="0" err="1" smtClean="0"/>
              <a:t>planera</a:t>
            </a:r>
            <a:r>
              <a:rPr lang="en-GB" baseline="0" dirty="0" smtClean="0"/>
              <a:t> </a:t>
            </a:r>
            <a:r>
              <a:rPr lang="en-GB" baseline="0" dirty="0" err="1" smtClean="0"/>
              <a:t>och</a:t>
            </a:r>
            <a:r>
              <a:rPr lang="en-GB" baseline="0" dirty="0" smtClean="0"/>
              <a:t> </a:t>
            </a:r>
            <a:r>
              <a:rPr lang="en-GB" baseline="0" dirty="0" err="1" smtClean="0"/>
              <a:t>möjliggöra</a:t>
            </a:r>
            <a:r>
              <a:rPr lang="en-GB" baseline="0" dirty="0" smtClean="0"/>
              <a:t> </a:t>
            </a:r>
            <a:r>
              <a:rPr lang="en-GB" baseline="0" dirty="0" err="1" smtClean="0"/>
              <a:t>stationnära</a:t>
            </a:r>
            <a:r>
              <a:rPr lang="en-GB" baseline="0" dirty="0" smtClean="0"/>
              <a:t> </a:t>
            </a:r>
            <a:r>
              <a:rPr lang="en-GB" baseline="0" dirty="0" err="1" smtClean="0"/>
              <a:t>bebyggelse</a:t>
            </a:r>
            <a:r>
              <a:rPr lang="en-GB" baseline="0" dirty="0" smtClean="0"/>
              <a:t>. </a:t>
            </a:r>
          </a:p>
          <a:p>
            <a:r>
              <a:rPr lang="en-GB" dirty="0" err="1" smtClean="0"/>
              <a:t>Andelen</a:t>
            </a:r>
            <a:r>
              <a:rPr lang="en-GB" baseline="0" dirty="0" smtClean="0"/>
              <a:t> </a:t>
            </a:r>
            <a:r>
              <a:rPr lang="en-GB" baseline="0" dirty="0" err="1" smtClean="0"/>
              <a:t>resande</a:t>
            </a:r>
            <a:r>
              <a:rPr lang="en-GB" baseline="0" dirty="0" smtClean="0"/>
              <a:t> med </a:t>
            </a:r>
            <a:r>
              <a:rPr lang="en-GB" baseline="0" dirty="0" err="1" smtClean="0"/>
              <a:t>kollektivtrafik</a:t>
            </a:r>
            <a:r>
              <a:rPr lang="en-GB" baseline="0" dirty="0" smtClean="0"/>
              <a:t> </a:t>
            </a:r>
            <a:r>
              <a:rPr lang="en-GB" baseline="0" dirty="0" err="1" smtClean="0"/>
              <a:t>minskar</a:t>
            </a:r>
            <a:r>
              <a:rPr lang="en-GB" baseline="0" dirty="0" smtClean="0"/>
              <a:t> </a:t>
            </a:r>
            <a:r>
              <a:rPr lang="en-GB" baseline="0" dirty="0" err="1" smtClean="0"/>
              <a:t>snabbt</a:t>
            </a:r>
            <a:r>
              <a:rPr lang="en-GB" baseline="0" dirty="0" smtClean="0"/>
              <a:t> </a:t>
            </a:r>
            <a:r>
              <a:rPr lang="en-GB" baseline="0" dirty="0" err="1" smtClean="0"/>
              <a:t>om</a:t>
            </a:r>
            <a:r>
              <a:rPr lang="en-GB" baseline="0" dirty="0" smtClean="0"/>
              <a:t> </a:t>
            </a:r>
            <a:r>
              <a:rPr lang="en-GB" baseline="0" dirty="0" err="1" smtClean="0"/>
              <a:t>avståndet</a:t>
            </a:r>
            <a:r>
              <a:rPr lang="en-GB" baseline="0" dirty="0" smtClean="0"/>
              <a:t> till </a:t>
            </a:r>
            <a:r>
              <a:rPr lang="en-GB" baseline="0" dirty="0" err="1" smtClean="0"/>
              <a:t>hållplats</a:t>
            </a:r>
            <a:r>
              <a:rPr lang="en-GB" baseline="0" dirty="0" smtClean="0"/>
              <a:t> station </a:t>
            </a:r>
            <a:r>
              <a:rPr lang="en-GB" baseline="0" dirty="0" err="1" smtClean="0"/>
              <a:t>blir</a:t>
            </a:r>
            <a:r>
              <a:rPr lang="en-GB" baseline="0" dirty="0" smtClean="0"/>
              <a:t> </a:t>
            </a:r>
            <a:r>
              <a:rPr lang="en-GB" baseline="0" dirty="0" err="1" smtClean="0"/>
              <a:t>större</a:t>
            </a:r>
            <a:r>
              <a:rPr lang="en-GB" baseline="0" dirty="0" smtClean="0"/>
              <a:t> </a:t>
            </a:r>
            <a:r>
              <a:rPr lang="en-GB" baseline="0" dirty="0" err="1" smtClean="0"/>
              <a:t>än</a:t>
            </a:r>
            <a:r>
              <a:rPr lang="en-GB" baseline="0" dirty="0" smtClean="0"/>
              <a:t> 500 meter. </a:t>
            </a:r>
            <a:r>
              <a:rPr lang="en-GB" baseline="0" dirty="0" err="1" smtClean="0"/>
              <a:t>Ett</a:t>
            </a:r>
            <a:r>
              <a:rPr lang="en-GB" baseline="0" dirty="0" smtClean="0"/>
              <a:t> </a:t>
            </a:r>
            <a:r>
              <a:rPr lang="en-GB" baseline="0" dirty="0" err="1" smtClean="0"/>
              <a:t>tänkesätt</a:t>
            </a:r>
            <a:r>
              <a:rPr lang="en-GB" baseline="0" dirty="0" smtClean="0"/>
              <a:t> </a:t>
            </a:r>
            <a:r>
              <a:rPr lang="en-GB" baseline="0" dirty="0" err="1" smtClean="0"/>
              <a:t>för</a:t>
            </a:r>
            <a:r>
              <a:rPr lang="en-GB" baseline="0" dirty="0" smtClean="0"/>
              <a:t> </a:t>
            </a:r>
            <a:r>
              <a:rPr lang="en-GB" baseline="0" dirty="0" err="1" smtClean="0"/>
              <a:t>att</a:t>
            </a:r>
            <a:r>
              <a:rPr lang="en-GB" baseline="0" dirty="0" smtClean="0"/>
              <a:t> </a:t>
            </a:r>
            <a:r>
              <a:rPr lang="en-GB" baseline="0" dirty="0" err="1" smtClean="0"/>
              <a:t>skapa</a:t>
            </a:r>
            <a:r>
              <a:rPr lang="en-GB" baseline="0" dirty="0" smtClean="0"/>
              <a:t> </a:t>
            </a:r>
            <a:r>
              <a:rPr lang="en-GB" baseline="0" dirty="0" err="1" smtClean="0"/>
              <a:t>högt</a:t>
            </a:r>
            <a:r>
              <a:rPr lang="en-GB" baseline="0" dirty="0" smtClean="0"/>
              <a:t> </a:t>
            </a:r>
            <a:r>
              <a:rPr lang="en-GB" baseline="0" dirty="0" err="1" smtClean="0"/>
              <a:t>kollektivtrafikresande</a:t>
            </a:r>
            <a:r>
              <a:rPr lang="en-GB" baseline="0" dirty="0" smtClean="0"/>
              <a:t> </a:t>
            </a:r>
            <a:r>
              <a:rPr lang="en-GB" baseline="0" dirty="0" err="1" smtClean="0"/>
              <a:t>är</a:t>
            </a:r>
            <a:r>
              <a:rPr lang="en-GB" baseline="0" dirty="0" smtClean="0"/>
              <a:t> </a:t>
            </a:r>
            <a:r>
              <a:rPr lang="en-GB" baseline="0" dirty="0" err="1" smtClean="0"/>
              <a:t>att</a:t>
            </a:r>
            <a:r>
              <a:rPr lang="en-GB" baseline="0" dirty="0" smtClean="0"/>
              <a:t> </a:t>
            </a:r>
            <a:r>
              <a:rPr lang="en-GB" baseline="0" dirty="0" err="1" smtClean="0"/>
              <a:t>avståndet</a:t>
            </a:r>
            <a:r>
              <a:rPr lang="en-GB" baseline="0" dirty="0" smtClean="0"/>
              <a:t> till </a:t>
            </a:r>
            <a:r>
              <a:rPr lang="en-GB" baseline="0" dirty="0" err="1" smtClean="0"/>
              <a:t>hållplatsen</a:t>
            </a:r>
            <a:r>
              <a:rPr lang="en-GB" baseline="0" dirty="0" smtClean="0"/>
              <a:t> </a:t>
            </a:r>
            <a:r>
              <a:rPr lang="en-GB" baseline="0" dirty="0" err="1" smtClean="0"/>
              <a:t>inte</a:t>
            </a:r>
            <a:r>
              <a:rPr lang="en-GB" baseline="0" dirty="0" smtClean="0"/>
              <a:t> </a:t>
            </a:r>
            <a:r>
              <a:rPr lang="en-GB" baseline="0" dirty="0" err="1" smtClean="0"/>
              <a:t>bör</a:t>
            </a:r>
            <a:r>
              <a:rPr lang="en-GB" baseline="0" dirty="0" smtClean="0"/>
              <a:t> </a:t>
            </a:r>
            <a:r>
              <a:rPr lang="en-GB" baseline="0" dirty="0" err="1" smtClean="0"/>
              <a:t>vara</a:t>
            </a:r>
            <a:r>
              <a:rPr lang="en-GB" baseline="0" dirty="0" smtClean="0"/>
              <a:t> </a:t>
            </a:r>
            <a:r>
              <a:rPr lang="en-GB" baseline="0" dirty="0" err="1" smtClean="0"/>
              <a:t>längre</a:t>
            </a:r>
            <a:r>
              <a:rPr lang="en-GB" baseline="0" dirty="0" smtClean="0"/>
              <a:t> </a:t>
            </a:r>
            <a:r>
              <a:rPr lang="en-GB" baseline="0" dirty="0" err="1" smtClean="0"/>
              <a:t>än</a:t>
            </a:r>
            <a:r>
              <a:rPr lang="en-GB" baseline="0" dirty="0" smtClean="0"/>
              <a:t> till </a:t>
            </a:r>
            <a:r>
              <a:rPr lang="en-GB" baseline="0" dirty="0" err="1" smtClean="0"/>
              <a:t>parkeringsplatsen</a:t>
            </a:r>
            <a:r>
              <a:rPr lang="en-GB" baseline="0" dirty="0" smtClean="0"/>
              <a:t> </a:t>
            </a:r>
            <a:r>
              <a:rPr lang="en-GB" baseline="0" dirty="0" err="1" smtClean="0"/>
              <a:t>för</a:t>
            </a:r>
            <a:r>
              <a:rPr lang="en-GB" baseline="0" dirty="0" smtClean="0"/>
              <a:t> </a:t>
            </a:r>
            <a:r>
              <a:rPr lang="en-GB" baseline="0" dirty="0" err="1" smtClean="0"/>
              <a:t>bilen</a:t>
            </a:r>
            <a:r>
              <a:rPr lang="en-GB" baseline="0" dirty="0" smtClean="0"/>
              <a:t>. </a:t>
            </a:r>
            <a:r>
              <a:rPr lang="en-GB" baseline="0" dirty="0" err="1" smtClean="0"/>
              <a:t>För</a:t>
            </a:r>
            <a:r>
              <a:rPr lang="en-GB" baseline="0" dirty="0" smtClean="0"/>
              <a:t> </a:t>
            </a:r>
            <a:r>
              <a:rPr lang="en-GB" baseline="0" dirty="0" err="1" smtClean="0"/>
              <a:t>att</a:t>
            </a:r>
            <a:r>
              <a:rPr lang="en-GB" baseline="0" dirty="0" smtClean="0"/>
              <a:t> </a:t>
            </a:r>
            <a:r>
              <a:rPr lang="en-GB" baseline="0" dirty="0" err="1" smtClean="0"/>
              <a:t>åstadkomma</a:t>
            </a:r>
            <a:r>
              <a:rPr lang="en-GB" baseline="0" dirty="0" smtClean="0"/>
              <a:t> </a:t>
            </a:r>
            <a:r>
              <a:rPr lang="en-GB" baseline="0" dirty="0" err="1" smtClean="0"/>
              <a:t>detta</a:t>
            </a:r>
            <a:r>
              <a:rPr lang="en-GB" baseline="0" dirty="0" smtClean="0"/>
              <a:t> </a:t>
            </a:r>
            <a:r>
              <a:rPr lang="en-GB" baseline="0" dirty="0" err="1" smtClean="0"/>
              <a:t>måste</a:t>
            </a:r>
            <a:r>
              <a:rPr lang="en-GB" baseline="0" dirty="0" smtClean="0"/>
              <a:t> </a:t>
            </a:r>
            <a:r>
              <a:rPr lang="en-GB" baseline="0" dirty="0" err="1" smtClean="0"/>
              <a:t>förstås</a:t>
            </a:r>
            <a:r>
              <a:rPr lang="en-GB" baseline="0" dirty="0" smtClean="0"/>
              <a:t> </a:t>
            </a:r>
            <a:r>
              <a:rPr lang="en-GB" baseline="0" dirty="0" err="1" smtClean="0"/>
              <a:t>avståndet</a:t>
            </a:r>
            <a:r>
              <a:rPr lang="en-GB" baseline="0" dirty="0" smtClean="0"/>
              <a:t> till </a:t>
            </a:r>
            <a:r>
              <a:rPr lang="en-GB" baseline="0" dirty="0" err="1" smtClean="0"/>
              <a:t>parkeringsplatsen</a:t>
            </a:r>
            <a:r>
              <a:rPr lang="en-GB" baseline="0" dirty="0" smtClean="0"/>
              <a:t> </a:t>
            </a:r>
            <a:r>
              <a:rPr lang="en-GB" baseline="0" dirty="0" err="1" smtClean="0"/>
              <a:t>från</a:t>
            </a:r>
            <a:r>
              <a:rPr lang="en-GB" baseline="0" dirty="0" smtClean="0"/>
              <a:t> </a:t>
            </a:r>
            <a:r>
              <a:rPr lang="en-GB" baseline="0" dirty="0" err="1" smtClean="0"/>
              <a:t>bostad</a:t>
            </a:r>
            <a:r>
              <a:rPr lang="en-GB" baseline="0" dirty="0" smtClean="0"/>
              <a:t>, </a:t>
            </a:r>
            <a:r>
              <a:rPr lang="en-GB" baseline="0" dirty="0" err="1" smtClean="0"/>
              <a:t>arbete</a:t>
            </a:r>
            <a:r>
              <a:rPr lang="en-GB" baseline="0" dirty="0" smtClean="0"/>
              <a:t> etc </a:t>
            </a:r>
            <a:r>
              <a:rPr lang="en-GB" baseline="0" dirty="0" err="1" smtClean="0"/>
              <a:t>öka</a:t>
            </a:r>
            <a:r>
              <a:rPr lang="en-GB" baseline="0" dirty="0" smtClean="0"/>
              <a:t>. </a:t>
            </a:r>
            <a:r>
              <a:rPr lang="sv-SE" dirty="0" smtClean="0"/>
              <a:t>Invånare nära effektiv kollektivtrafik har 10-30% färre bilar och kör 10-30% mindre bil.</a:t>
            </a:r>
            <a:r>
              <a:rPr lang="sv-SE" baseline="0" dirty="0" smtClean="0"/>
              <a:t> </a:t>
            </a:r>
            <a:r>
              <a:rPr lang="sv-SE" dirty="0" smtClean="0"/>
              <a:t>IEA (2009) </a:t>
            </a:r>
            <a:r>
              <a:rPr lang="en-US" dirty="0" smtClean="0"/>
              <a:t>TRANSPORT, ENERGY AND CO2: MOVING TOWARD SUSTAINABILITY</a:t>
            </a:r>
            <a:endParaRPr lang="sv-SE" dirty="0" smtClean="0"/>
          </a:p>
          <a:p>
            <a:endParaRPr lang="en-GB" baseline="0" dirty="0" smtClean="0"/>
          </a:p>
          <a:p>
            <a:pPr defTabSz="921441">
              <a:defRPr/>
            </a:pPr>
            <a:r>
              <a:rPr lang="en-GB" dirty="0" err="1" smtClean="0"/>
              <a:t>Bilförare</a:t>
            </a:r>
            <a:r>
              <a:rPr lang="en-GB" baseline="0" dirty="0" smtClean="0"/>
              <a:t> </a:t>
            </a:r>
            <a:r>
              <a:rPr lang="en-GB" baseline="0" dirty="0" err="1" smtClean="0"/>
              <a:t>är</a:t>
            </a:r>
            <a:r>
              <a:rPr lang="en-GB" baseline="0" dirty="0" smtClean="0"/>
              <a:t> </a:t>
            </a:r>
            <a:r>
              <a:rPr lang="en-GB" baseline="0" dirty="0" err="1" smtClean="0"/>
              <a:t>mer</a:t>
            </a:r>
            <a:r>
              <a:rPr lang="en-GB" baseline="0" dirty="0" smtClean="0"/>
              <a:t> </a:t>
            </a:r>
            <a:r>
              <a:rPr lang="en-GB" baseline="0" dirty="0" err="1" smtClean="0"/>
              <a:t>känsliga</a:t>
            </a:r>
            <a:r>
              <a:rPr lang="en-GB" baseline="0" dirty="0" smtClean="0"/>
              <a:t> </a:t>
            </a:r>
            <a:r>
              <a:rPr lang="en-GB" baseline="0" dirty="0" err="1" smtClean="0"/>
              <a:t>för</a:t>
            </a:r>
            <a:r>
              <a:rPr lang="en-GB" baseline="0" dirty="0" smtClean="0"/>
              <a:t> </a:t>
            </a:r>
            <a:r>
              <a:rPr lang="en-GB" baseline="0" dirty="0" err="1" smtClean="0"/>
              <a:t>restid</a:t>
            </a:r>
            <a:r>
              <a:rPr lang="en-GB" baseline="0" dirty="0" smtClean="0"/>
              <a:t> </a:t>
            </a:r>
            <a:r>
              <a:rPr lang="en-GB" baseline="0" dirty="0" err="1" smtClean="0"/>
              <a:t>än</a:t>
            </a:r>
            <a:r>
              <a:rPr lang="en-GB" baseline="0" dirty="0" smtClean="0"/>
              <a:t> </a:t>
            </a:r>
            <a:r>
              <a:rPr lang="en-GB" baseline="0" dirty="0" err="1" smtClean="0"/>
              <a:t>kostnader</a:t>
            </a:r>
            <a:r>
              <a:rPr lang="en-GB" baseline="0" dirty="0" smtClean="0"/>
              <a:t> </a:t>
            </a:r>
            <a:r>
              <a:rPr lang="en-GB" baseline="0" dirty="0" err="1" smtClean="0"/>
              <a:t>medan</a:t>
            </a:r>
            <a:r>
              <a:rPr lang="en-GB" baseline="0" dirty="0" smtClean="0"/>
              <a:t> </a:t>
            </a:r>
            <a:r>
              <a:rPr lang="en-GB" baseline="0" dirty="0" err="1" smtClean="0"/>
              <a:t>det</a:t>
            </a:r>
            <a:r>
              <a:rPr lang="en-GB" baseline="0" dirty="0" smtClean="0"/>
              <a:t> </a:t>
            </a:r>
            <a:r>
              <a:rPr lang="en-GB" baseline="0" dirty="0" err="1" smtClean="0"/>
              <a:t>omvända</a:t>
            </a:r>
            <a:r>
              <a:rPr lang="en-GB" baseline="0" dirty="0" smtClean="0"/>
              <a:t> </a:t>
            </a:r>
            <a:r>
              <a:rPr lang="en-GB" baseline="0" dirty="0" err="1" smtClean="0"/>
              <a:t>gäller</a:t>
            </a:r>
            <a:r>
              <a:rPr lang="en-GB" baseline="0" dirty="0" smtClean="0"/>
              <a:t> </a:t>
            </a:r>
            <a:r>
              <a:rPr lang="en-GB" baseline="0" dirty="0" err="1" smtClean="0"/>
              <a:t>för</a:t>
            </a:r>
            <a:r>
              <a:rPr lang="en-GB" baseline="0" dirty="0" smtClean="0"/>
              <a:t> </a:t>
            </a:r>
            <a:r>
              <a:rPr lang="en-GB" baseline="0" dirty="0" err="1" smtClean="0"/>
              <a:t>bussresenärer</a:t>
            </a:r>
            <a:r>
              <a:rPr lang="en-GB" baseline="0" dirty="0" smtClean="0"/>
              <a:t>. </a:t>
            </a:r>
            <a:r>
              <a:rPr lang="en-GB" baseline="0" dirty="0" err="1" smtClean="0"/>
              <a:t>Vuk</a:t>
            </a:r>
            <a:r>
              <a:rPr lang="en-GB" baseline="0" dirty="0" smtClean="0"/>
              <a:t> </a:t>
            </a:r>
            <a:r>
              <a:rPr lang="en-GB" baseline="0" dirty="0" err="1" smtClean="0"/>
              <a:t>et.a</a:t>
            </a:r>
            <a:r>
              <a:rPr lang="en-GB" baseline="0" dirty="0" smtClean="0"/>
              <a:t>. 2007, The OTM model and its application at the Metro City Ring in </a:t>
            </a:r>
            <a:r>
              <a:rPr lang="en-GB" baseline="0" dirty="0" err="1" smtClean="0"/>
              <a:t>Coppenhagen</a:t>
            </a:r>
            <a:r>
              <a:rPr lang="en-GB" baseline="0" dirty="0" smtClean="0"/>
              <a:t>, European Transport Conference</a:t>
            </a:r>
          </a:p>
          <a:p>
            <a:pPr defTabSz="921441">
              <a:defRPr/>
            </a:pPr>
            <a:endParaRPr lang="en-GB" baseline="0" dirty="0" smtClean="0"/>
          </a:p>
          <a:p>
            <a:pPr defTabSz="921441">
              <a:defRPr/>
            </a:pPr>
            <a:r>
              <a:rPr lang="en-GB" baseline="0" dirty="0" err="1" smtClean="0"/>
              <a:t>Enligt</a:t>
            </a:r>
            <a:r>
              <a:rPr lang="en-GB" baseline="0" dirty="0" smtClean="0"/>
              <a:t> Bertil Magnusson </a:t>
            </a:r>
            <a:r>
              <a:rPr lang="en-GB" baseline="0" dirty="0" err="1" smtClean="0"/>
              <a:t>är</a:t>
            </a:r>
            <a:r>
              <a:rPr lang="en-GB" baseline="0" dirty="0" smtClean="0"/>
              <a:t> </a:t>
            </a:r>
            <a:r>
              <a:rPr lang="en-GB" baseline="0" dirty="0" err="1" smtClean="0"/>
              <a:t>priset</a:t>
            </a:r>
            <a:r>
              <a:rPr lang="en-GB" baseline="0" dirty="0" smtClean="0"/>
              <a:t> </a:t>
            </a:r>
            <a:r>
              <a:rPr lang="en-GB" baseline="0" dirty="0" err="1" smtClean="0"/>
              <a:t>inte</a:t>
            </a:r>
            <a:r>
              <a:rPr lang="en-GB" baseline="0" dirty="0" smtClean="0"/>
              <a:t> </a:t>
            </a:r>
            <a:r>
              <a:rPr lang="en-GB" baseline="0" dirty="0" err="1" smtClean="0"/>
              <a:t>så</a:t>
            </a:r>
            <a:r>
              <a:rPr lang="en-GB" baseline="0" dirty="0" smtClean="0"/>
              <a:t> </a:t>
            </a:r>
            <a:r>
              <a:rPr lang="en-GB" baseline="0" dirty="0" err="1" smtClean="0"/>
              <a:t>viktigt</a:t>
            </a:r>
            <a:r>
              <a:rPr lang="en-GB" baseline="0" dirty="0" smtClean="0"/>
              <a:t>. </a:t>
            </a:r>
            <a:r>
              <a:rPr lang="en-GB" baseline="0" dirty="0" err="1" smtClean="0"/>
              <a:t>Restiden</a:t>
            </a:r>
            <a:r>
              <a:rPr lang="en-GB" baseline="0" dirty="0" smtClean="0"/>
              <a:t> </a:t>
            </a:r>
            <a:r>
              <a:rPr lang="en-GB" baseline="0" dirty="0" err="1" smtClean="0"/>
              <a:t>är</a:t>
            </a:r>
            <a:r>
              <a:rPr lang="en-GB" baseline="0" dirty="0" smtClean="0"/>
              <a:t> </a:t>
            </a:r>
            <a:r>
              <a:rPr lang="en-GB" baseline="0" dirty="0" err="1" smtClean="0"/>
              <a:t>viktigare</a:t>
            </a:r>
            <a:r>
              <a:rPr lang="en-GB" baseline="0" dirty="0" smtClean="0"/>
              <a:t> </a:t>
            </a:r>
            <a:r>
              <a:rPr lang="en-GB" baseline="0" dirty="0" err="1" smtClean="0"/>
              <a:t>vilket</a:t>
            </a:r>
            <a:r>
              <a:rPr lang="en-GB" baseline="0" dirty="0" smtClean="0"/>
              <a:t> man </a:t>
            </a:r>
            <a:r>
              <a:rPr lang="en-GB" baseline="0" dirty="0" err="1" smtClean="0"/>
              <a:t>kan</a:t>
            </a:r>
            <a:r>
              <a:rPr lang="en-GB" baseline="0" dirty="0" smtClean="0"/>
              <a:t> </a:t>
            </a:r>
            <a:r>
              <a:rPr lang="en-GB" baseline="0" dirty="0" err="1" smtClean="0"/>
              <a:t>förstå</a:t>
            </a:r>
            <a:r>
              <a:rPr lang="en-GB" baseline="0" dirty="0" smtClean="0"/>
              <a:t> </a:t>
            </a:r>
            <a:r>
              <a:rPr lang="en-GB" baseline="0" dirty="0" err="1" smtClean="0"/>
              <a:t>om</a:t>
            </a:r>
            <a:r>
              <a:rPr lang="en-GB" baseline="0" dirty="0" smtClean="0"/>
              <a:t> </a:t>
            </a:r>
            <a:r>
              <a:rPr lang="en-GB" baseline="0" dirty="0" err="1" smtClean="0"/>
              <a:t>det</a:t>
            </a:r>
            <a:r>
              <a:rPr lang="en-GB" baseline="0" dirty="0" smtClean="0"/>
              <a:t> </a:t>
            </a:r>
            <a:r>
              <a:rPr lang="en-GB" baseline="0" dirty="0" err="1" smtClean="0"/>
              <a:t>handlar</a:t>
            </a:r>
            <a:r>
              <a:rPr lang="en-GB" baseline="0" dirty="0" smtClean="0"/>
              <a:t> </a:t>
            </a:r>
            <a:r>
              <a:rPr lang="en-GB" baseline="0" dirty="0" err="1" smtClean="0"/>
              <a:t>att</a:t>
            </a:r>
            <a:r>
              <a:rPr lang="en-GB" baseline="0" dirty="0" smtClean="0"/>
              <a:t> </a:t>
            </a:r>
            <a:r>
              <a:rPr lang="en-GB" baseline="0" dirty="0" err="1" smtClean="0"/>
              <a:t>få</a:t>
            </a:r>
            <a:r>
              <a:rPr lang="en-GB" baseline="0" dirty="0" smtClean="0"/>
              <a:t> </a:t>
            </a:r>
            <a:r>
              <a:rPr lang="en-GB" baseline="0" dirty="0" err="1" smtClean="0"/>
              <a:t>bilister</a:t>
            </a:r>
            <a:r>
              <a:rPr lang="en-GB" baseline="0" dirty="0" smtClean="0"/>
              <a:t> </a:t>
            </a:r>
            <a:r>
              <a:rPr lang="en-GB" baseline="0" dirty="0" err="1" smtClean="0"/>
              <a:t>att</a:t>
            </a:r>
            <a:r>
              <a:rPr lang="en-GB" baseline="0" dirty="0" smtClean="0"/>
              <a:t> </a:t>
            </a:r>
            <a:r>
              <a:rPr lang="en-GB" baseline="0" dirty="0" err="1" smtClean="0"/>
              <a:t>gå</a:t>
            </a:r>
            <a:r>
              <a:rPr lang="en-GB" baseline="0" dirty="0" smtClean="0"/>
              <a:t> </a:t>
            </a:r>
            <a:r>
              <a:rPr lang="en-GB" baseline="0" dirty="0" err="1" smtClean="0"/>
              <a:t>över</a:t>
            </a:r>
            <a:r>
              <a:rPr lang="en-GB" baseline="0" dirty="0" smtClean="0"/>
              <a:t> till </a:t>
            </a:r>
            <a:r>
              <a:rPr lang="en-GB" baseline="0" dirty="0" err="1" smtClean="0"/>
              <a:t>koll</a:t>
            </a:r>
            <a:r>
              <a:rPr lang="en-GB" baseline="0" dirty="0" smtClean="0"/>
              <a:t>.</a:t>
            </a:r>
          </a:p>
          <a:p>
            <a:pPr defTabSz="921441">
              <a:defRPr/>
            </a:pPr>
            <a:endParaRPr lang="en-GB" baseline="0" dirty="0" smtClean="0"/>
          </a:p>
          <a:p>
            <a:pPr defTabSz="921441">
              <a:defRPr/>
            </a:pPr>
            <a:r>
              <a:rPr lang="en-GB" baseline="0" dirty="0" err="1" smtClean="0"/>
              <a:t>Vid</a:t>
            </a:r>
            <a:r>
              <a:rPr lang="en-GB" baseline="0" dirty="0" smtClean="0"/>
              <a:t> </a:t>
            </a:r>
            <a:r>
              <a:rPr lang="en-GB" baseline="0" dirty="0" err="1" smtClean="0"/>
              <a:t>restidskvoter</a:t>
            </a:r>
            <a:r>
              <a:rPr lang="en-GB" baseline="0" dirty="0" smtClean="0"/>
              <a:t> </a:t>
            </a:r>
            <a:r>
              <a:rPr lang="en-GB" baseline="0" dirty="0" err="1" smtClean="0"/>
              <a:t>restid</a:t>
            </a:r>
            <a:r>
              <a:rPr lang="en-GB" baseline="0" dirty="0" smtClean="0"/>
              <a:t> </a:t>
            </a:r>
            <a:r>
              <a:rPr lang="en-GB" baseline="0" dirty="0" err="1" smtClean="0"/>
              <a:t>kollektivtrafik</a:t>
            </a:r>
            <a:r>
              <a:rPr lang="en-GB" baseline="0" dirty="0" smtClean="0"/>
              <a:t>/</a:t>
            </a:r>
            <a:r>
              <a:rPr lang="en-GB" baseline="0" dirty="0" err="1" smtClean="0"/>
              <a:t>restid</a:t>
            </a:r>
            <a:r>
              <a:rPr lang="en-GB" baseline="0" dirty="0" smtClean="0"/>
              <a:t> </a:t>
            </a:r>
            <a:r>
              <a:rPr lang="en-GB" baseline="0" dirty="0" err="1" smtClean="0"/>
              <a:t>bil</a:t>
            </a:r>
            <a:r>
              <a:rPr lang="en-GB" baseline="0" dirty="0" smtClean="0"/>
              <a:t> </a:t>
            </a:r>
            <a:r>
              <a:rPr lang="en-GB" baseline="0" dirty="0" err="1" smtClean="0"/>
              <a:t>på</a:t>
            </a:r>
            <a:r>
              <a:rPr lang="en-GB" baseline="0" dirty="0" smtClean="0"/>
              <a:t> ca 1 </a:t>
            </a:r>
            <a:r>
              <a:rPr lang="en-GB" baseline="0" dirty="0" err="1" smtClean="0"/>
              <a:t>d.v.s</a:t>
            </a:r>
            <a:r>
              <a:rPr lang="en-GB" baseline="0" dirty="0" smtClean="0"/>
              <a:t>. </a:t>
            </a:r>
            <a:r>
              <a:rPr lang="en-GB" baseline="0" dirty="0" err="1" smtClean="0"/>
              <a:t>det</a:t>
            </a:r>
            <a:r>
              <a:rPr lang="en-GB" baseline="0" dirty="0" smtClean="0"/>
              <a:t> </a:t>
            </a:r>
            <a:r>
              <a:rPr lang="en-GB" baseline="0" dirty="0" err="1" smtClean="0"/>
              <a:t>går</a:t>
            </a:r>
            <a:r>
              <a:rPr lang="en-GB" baseline="0" dirty="0" smtClean="0"/>
              <a:t> </a:t>
            </a:r>
            <a:r>
              <a:rPr lang="en-GB" baseline="0" dirty="0" err="1" smtClean="0"/>
              <a:t>lika</a:t>
            </a:r>
            <a:r>
              <a:rPr lang="en-GB" baseline="0" dirty="0" smtClean="0"/>
              <a:t> </a:t>
            </a:r>
            <a:r>
              <a:rPr lang="en-GB" baseline="0" dirty="0" err="1" smtClean="0"/>
              <a:t>snabbt</a:t>
            </a:r>
            <a:r>
              <a:rPr lang="en-GB" baseline="0" dirty="0" smtClean="0"/>
              <a:t> </a:t>
            </a:r>
            <a:r>
              <a:rPr lang="en-GB" baseline="0" dirty="0" err="1" smtClean="0"/>
              <a:t>att</a:t>
            </a:r>
            <a:r>
              <a:rPr lang="en-GB" baseline="0" dirty="0" smtClean="0"/>
              <a:t> </a:t>
            </a:r>
            <a:r>
              <a:rPr lang="en-GB" baseline="0" dirty="0" err="1" smtClean="0"/>
              <a:t>åka</a:t>
            </a:r>
            <a:r>
              <a:rPr lang="en-GB" baseline="0" dirty="0" smtClean="0"/>
              <a:t> </a:t>
            </a:r>
            <a:r>
              <a:rPr lang="en-GB" baseline="0" dirty="0" err="1" smtClean="0"/>
              <a:t>kollektivt</a:t>
            </a:r>
            <a:r>
              <a:rPr lang="en-GB" baseline="0" dirty="0" smtClean="0"/>
              <a:t> </a:t>
            </a:r>
            <a:r>
              <a:rPr lang="en-GB" baseline="0" dirty="0" err="1" smtClean="0"/>
              <a:t>som</a:t>
            </a:r>
            <a:r>
              <a:rPr lang="en-GB" baseline="0" dirty="0" smtClean="0"/>
              <a:t> </a:t>
            </a:r>
            <a:r>
              <a:rPr lang="en-GB" baseline="0" dirty="0" err="1" smtClean="0"/>
              <a:t>bil</a:t>
            </a:r>
            <a:r>
              <a:rPr lang="en-GB" baseline="0" dirty="0" smtClean="0"/>
              <a:t> </a:t>
            </a:r>
            <a:r>
              <a:rPr lang="en-GB" baseline="0" dirty="0" err="1" smtClean="0"/>
              <a:t>är</a:t>
            </a:r>
            <a:r>
              <a:rPr lang="en-GB" baseline="0" dirty="0" smtClean="0"/>
              <a:t> </a:t>
            </a:r>
            <a:r>
              <a:rPr lang="en-GB" baseline="0" dirty="0" err="1" smtClean="0"/>
              <a:t>kollektivtrafikandelen</a:t>
            </a:r>
            <a:r>
              <a:rPr lang="en-GB" baseline="0" dirty="0" smtClean="0"/>
              <a:t> </a:t>
            </a:r>
            <a:r>
              <a:rPr lang="en-GB" baseline="0" dirty="0" err="1" smtClean="0"/>
              <a:t>mycket</a:t>
            </a:r>
            <a:r>
              <a:rPr lang="en-GB" baseline="0" dirty="0" smtClean="0"/>
              <a:t> </a:t>
            </a:r>
            <a:r>
              <a:rPr lang="en-GB" baseline="0" dirty="0" err="1" smtClean="0"/>
              <a:t>hög</a:t>
            </a:r>
            <a:r>
              <a:rPr lang="en-GB" baseline="0" dirty="0" smtClean="0"/>
              <a:t> </a:t>
            </a:r>
            <a:r>
              <a:rPr lang="en-GB" baseline="0" dirty="0" err="1" smtClean="0"/>
              <a:t>närmare</a:t>
            </a:r>
            <a:r>
              <a:rPr lang="en-GB" baseline="0" dirty="0" smtClean="0"/>
              <a:t> 100%. </a:t>
            </a:r>
            <a:r>
              <a:rPr lang="en-GB" baseline="0" dirty="0" err="1" smtClean="0"/>
              <a:t>Ökar</a:t>
            </a:r>
            <a:r>
              <a:rPr lang="en-GB" baseline="0" dirty="0" smtClean="0"/>
              <a:t> </a:t>
            </a:r>
            <a:r>
              <a:rPr lang="en-GB" baseline="0" dirty="0" err="1" smtClean="0"/>
              <a:t>restiden</a:t>
            </a:r>
            <a:r>
              <a:rPr lang="en-GB" baseline="0" dirty="0" smtClean="0"/>
              <a:t> </a:t>
            </a:r>
            <a:r>
              <a:rPr lang="en-GB" baseline="0" dirty="0" err="1" smtClean="0"/>
              <a:t>för</a:t>
            </a:r>
            <a:r>
              <a:rPr lang="en-GB" baseline="0" dirty="0" smtClean="0"/>
              <a:t> </a:t>
            </a:r>
            <a:r>
              <a:rPr lang="en-GB" baseline="0" dirty="0" err="1" smtClean="0"/>
              <a:t>kollektivtrafiken</a:t>
            </a:r>
            <a:r>
              <a:rPr lang="en-GB" baseline="0" dirty="0" smtClean="0"/>
              <a:t> i </a:t>
            </a:r>
            <a:r>
              <a:rPr lang="en-GB" baseline="0" dirty="0" err="1" smtClean="0"/>
              <a:t>förhållande</a:t>
            </a:r>
            <a:r>
              <a:rPr lang="en-GB" baseline="0" dirty="0" smtClean="0"/>
              <a:t> till </a:t>
            </a:r>
            <a:r>
              <a:rPr lang="en-GB" baseline="0" dirty="0" err="1" smtClean="0"/>
              <a:t>bilen</a:t>
            </a:r>
            <a:r>
              <a:rPr lang="en-GB" baseline="0" dirty="0" smtClean="0"/>
              <a:t> </a:t>
            </a:r>
            <a:r>
              <a:rPr lang="en-GB" baseline="0" dirty="0" err="1" smtClean="0"/>
              <a:t>minskar</a:t>
            </a:r>
            <a:r>
              <a:rPr lang="en-GB" baseline="0" dirty="0" smtClean="0"/>
              <a:t> </a:t>
            </a:r>
            <a:r>
              <a:rPr lang="en-GB" baseline="0" dirty="0" err="1" smtClean="0"/>
              <a:t>andelen</a:t>
            </a:r>
            <a:r>
              <a:rPr lang="en-GB" baseline="0" dirty="0" smtClean="0"/>
              <a:t> </a:t>
            </a:r>
            <a:r>
              <a:rPr lang="en-GB" baseline="0" dirty="0" err="1" smtClean="0"/>
              <a:t>relativt</a:t>
            </a:r>
            <a:r>
              <a:rPr lang="en-GB" baseline="0" dirty="0" smtClean="0"/>
              <a:t> </a:t>
            </a:r>
            <a:r>
              <a:rPr lang="en-GB" baseline="0" dirty="0" err="1" smtClean="0"/>
              <a:t>snabbt</a:t>
            </a:r>
            <a:r>
              <a:rPr lang="en-GB" baseline="0" dirty="0" smtClean="0"/>
              <a:t>. </a:t>
            </a:r>
            <a:r>
              <a:rPr lang="en-GB" baseline="0" dirty="0" err="1" smtClean="0"/>
              <a:t>Halverad</a:t>
            </a:r>
            <a:r>
              <a:rPr lang="en-GB" baseline="0" dirty="0" smtClean="0"/>
              <a:t> </a:t>
            </a:r>
            <a:r>
              <a:rPr lang="en-GB" baseline="0" dirty="0" err="1" smtClean="0"/>
              <a:t>restid</a:t>
            </a:r>
            <a:r>
              <a:rPr lang="en-GB" baseline="0" dirty="0" smtClean="0"/>
              <a:t> i </a:t>
            </a:r>
            <a:r>
              <a:rPr lang="en-GB" baseline="0" dirty="0" err="1" smtClean="0"/>
              <a:t>kollektivtrafik</a:t>
            </a:r>
            <a:r>
              <a:rPr lang="en-GB" baseline="0" dirty="0" smtClean="0"/>
              <a:t> </a:t>
            </a:r>
            <a:r>
              <a:rPr lang="en-GB" baseline="0" dirty="0" err="1" smtClean="0"/>
              <a:t>ökar</a:t>
            </a:r>
            <a:r>
              <a:rPr lang="en-GB" baseline="0" dirty="0" smtClean="0"/>
              <a:t> </a:t>
            </a:r>
            <a:r>
              <a:rPr lang="en-GB" baseline="0" dirty="0" err="1" smtClean="0"/>
              <a:t>andelen</a:t>
            </a:r>
            <a:r>
              <a:rPr lang="en-GB" baseline="0" dirty="0" smtClean="0"/>
              <a:t> </a:t>
            </a:r>
            <a:r>
              <a:rPr lang="en-GB" baseline="0" dirty="0" err="1" smtClean="0"/>
              <a:t>kollektivtrafik</a:t>
            </a:r>
            <a:r>
              <a:rPr lang="en-GB" baseline="0" dirty="0" smtClean="0"/>
              <a:t> med 2,4 </a:t>
            </a:r>
            <a:r>
              <a:rPr lang="en-GB" baseline="0" dirty="0" err="1" smtClean="0"/>
              <a:t>ggr</a:t>
            </a:r>
            <a:r>
              <a:rPr lang="en-GB" baseline="0" dirty="0" smtClean="0"/>
              <a:t>. </a:t>
            </a:r>
            <a:r>
              <a:rPr lang="en-GB" baseline="0" dirty="0" err="1" smtClean="0"/>
              <a:t>Hastigheten</a:t>
            </a:r>
            <a:r>
              <a:rPr lang="en-GB" baseline="0" dirty="0" smtClean="0"/>
              <a:t> </a:t>
            </a:r>
            <a:r>
              <a:rPr lang="en-GB" baseline="0" dirty="0" err="1" smtClean="0"/>
              <a:t>kan</a:t>
            </a:r>
            <a:r>
              <a:rPr lang="en-GB" baseline="0" dirty="0" smtClean="0"/>
              <a:t> </a:t>
            </a:r>
            <a:r>
              <a:rPr lang="en-GB" baseline="0" dirty="0" err="1" smtClean="0"/>
              <a:t>ökas</a:t>
            </a:r>
            <a:r>
              <a:rPr lang="en-GB" baseline="0" dirty="0" smtClean="0"/>
              <a:t> </a:t>
            </a:r>
            <a:r>
              <a:rPr lang="en-GB" baseline="0" dirty="0" err="1" smtClean="0"/>
              <a:t>genom</a:t>
            </a:r>
            <a:r>
              <a:rPr lang="en-GB" baseline="0" dirty="0" smtClean="0"/>
              <a:t> </a:t>
            </a:r>
            <a:r>
              <a:rPr lang="en-GB" baseline="0" dirty="0" err="1" smtClean="0"/>
              <a:t>ökad</a:t>
            </a:r>
            <a:r>
              <a:rPr lang="en-GB" baseline="0" dirty="0" smtClean="0"/>
              <a:t> </a:t>
            </a:r>
            <a:r>
              <a:rPr lang="en-GB" baseline="0" dirty="0" err="1" smtClean="0"/>
              <a:t>prioritering</a:t>
            </a:r>
            <a:r>
              <a:rPr lang="en-GB" baseline="0" dirty="0" smtClean="0"/>
              <a:t> </a:t>
            </a:r>
            <a:r>
              <a:rPr lang="en-GB" baseline="0" dirty="0" err="1" smtClean="0"/>
              <a:t>för</a:t>
            </a:r>
            <a:r>
              <a:rPr lang="en-GB" baseline="0" dirty="0" smtClean="0"/>
              <a:t> </a:t>
            </a:r>
            <a:r>
              <a:rPr lang="en-GB" baseline="0" dirty="0" err="1" smtClean="0"/>
              <a:t>kollektivtrafik</a:t>
            </a:r>
            <a:r>
              <a:rPr lang="en-GB" baseline="0" dirty="0" smtClean="0"/>
              <a:t> i </a:t>
            </a:r>
            <a:r>
              <a:rPr lang="en-GB" baseline="0" dirty="0" err="1" smtClean="0"/>
              <a:t>korsningar</a:t>
            </a:r>
            <a:r>
              <a:rPr lang="en-GB" baseline="0" dirty="0" smtClean="0"/>
              <a:t> </a:t>
            </a:r>
            <a:r>
              <a:rPr lang="en-GB" baseline="0" dirty="0" err="1" smtClean="0"/>
              <a:t>och</a:t>
            </a:r>
            <a:r>
              <a:rPr lang="en-GB" baseline="0" dirty="0" smtClean="0"/>
              <a:t> </a:t>
            </a:r>
            <a:r>
              <a:rPr lang="en-GB" baseline="0" dirty="0" err="1" smtClean="0"/>
              <a:t>genom</a:t>
            </a:r>
            <a:r>
              <a:rPr lang="en-GB" baseline="0" dirty="0" smtClean="0"/>
              <a:t> </a:t>
            </a:r>
            <a:r>
              <a:rPr lang="en-GB" baseline="0" dirty="0" err="1" smtClean="0"/>
              <a:t>stombusskoncept</a:t>
            </a:r>
            <a:r>
              <a:rPr lang="en-GB" baseline="0" dirty="0" smtClean="0"/>
              <a:t>/BRT. </a:t>
            </a:r>
            <a:r>
              <a:rPr lang="en-GB" baseline="0" dirty="0" err="1" smtClean="0"/>
              <a:t>Biltrafikens</a:t>
            </a:r>
            <a:r>
              <a:rPr lang="en-GB" baseline="0" dirty="0" smtClean="0"/>
              <a:t> </a:t>
            </a:r>
            <a:r>
              <a:rPr lang="en-GB" baseline="0" dirty="0" err="1" smtClean="0"/>
              <a:t>hastighet</a:t>
            </a:r>
            <a:r>
              <a:rPr lang="en-GB" baseline="0" dirty="0" smtClean="0"/>
              <a:t> </a:t>
            </a:r>
            <a:r>
              <a:rPr lang="en-GB" baseline="0" dirty="0" err="1" smtClean="0"/>
              <a:t>kan</a:t>
            </a:r>
            <a:r>
              <a:rPr lang="en-GB" baseline="0" dirty="0" smtClean="0"/>
              <a:t> </a:t>
            </a:r>
            <a:r>
              <a:rPr lang="en-GB" baseline="0" dirty="0" err="1" smtClean="0"/>
              <a:t>minskas</a:t>
            </a:r>
            <a:r>
              <a:rPr lang="en-GB" baseline="0" dirty="0" smtClean="0"/>
              <a:t> </a:t>
            </a:r>
            <a:r>
              <a:rPr lang="en-GB" baseline="0" dirty="0" err="1" smtClean="0"/>
              <a:t>genom</a:t>
            </a:r>
            <a:r>
              <a:rPr lang="en-GB" baseline="0" dirty="0" smtClean="0"/>
              <a:t> </a:t>
            </a:r>
            <a:r>
              <a:rPr lang="en-GB" baseline="0" dirty="0" err="1" smtClean="0"/>
              <a:t>lägre</a:t>
            </a:r>
            <a:r>
              <a:rPr lang="en-GB" baseline="0" dirty="0" smtClean="0"/>
              <a:t> </a:t>
            </a:r>
            <a:r>
              <a:rPr lang="en-GB" baseline="0" dirty="0" err="1" smtClean="0"/>
              <a:t>skyltade</a:t>
            </a:r>
            <a:r>
              <a:rPr lang="en-GB" baseline="0" dirty="0" smtClean="0"/>
              <a:t> </a:t>
            </a:r>
            <a:r>
              <a:rPr lang="en-GB" baseline="0" dirty="0" err="1" smtClean="0"/>
              <a:t>hastigheter</a:t>
            </a:r>
            <a:r>
              <a:rPr lang="en-GB" baseline="0" dirty="0" smtClean="0"/>
              <a:t>, </a:t>
            </a:r>
            <a:r>
              <a:rPr lang="en-GB" baseline="0" dirty="0" err="1" smtClean="0"/>
              <a:t>hastighetsdämpande</a:t>
            </a:r>
            <a:r>
              <a:rPr lang="en-GB" baseline="0" dirty="0" smtClean="0"/>
              <a:t> </a:t>
            </a:r>
            <a:r>
              <a:rPr lang="en-GB" baseline="0" dirty="0" err="1" smtClean="0"/>
              <a:t>åtgärder</a:t>
            </a:r>
            <a:r>
              <a:rPr lang="en-GB" baseline="0" dirty="0" smtClean="0"/>
              <a:t> </a:t>
            </a:r>
            <a:r>
              <a:rPr lang="en-GB" baseline="0" dirty="0" err="1" smtClean="0"/>
              <a:t>och</a:t>
            </a:r>
            <a:r>
              <a:rPr lang="en-GB" baseline="0" dirty="0" smtClean="0"/>
              <a:t> </a:t>
            </a:r>
            <a:r>
              <a:rPr lang="en-GB" baseline="0" dirty="0" err="1" smtClean="0"/>
              <a:t>längre</a:t>
            </a:r>
            <a:r>
              <a:rPr lang="en-GB" baseline="0" dirty="0" smtClean="0"/>
              <a:t> </a:t>
            </a:r>
            <a:r>
              <a:rPr lang="en-GB" baseline="0" dirty="0" err="1" smtClean="0"/>
              <a:t>väg</a:t>
            </a:r>
            <a:r>
              <a:rPr lang="en-GB" baseline="0" dirty="0" smtClean="0"/>
              <a:t> (</a:t>
            </a:r>
            <a:r>
              <a:rPr lang="en-GB" baseline="0" dirty="0" err="1" smtClean="0"/>
              <a:t>enkelriktning</a:t>
            </a:r>
            <a:r>
              <a:rPr lang="en-GB" baseline="0" dirty="0" smtClean="0"/>
              <a:t>, </a:t>
            </a:r>
            <a:r>
              <a:rPr lang="en-GB" baseline="0" dirty="0" err="1" smtClean="0"/>
              <a:t>bilfria</a:t>
            </a:r>
            <a:r>
              <a:rPr lang="en-GB" baseline="0" dirty="0" smtClean="0"/>
              <a:t> </a:t>
            </a:r>
            <a:r>
              <a:rPr lang="en-GB" baseline="0" dirty="0" err="1" smtClean="0"/>
              <a:t>zoner</a:t>
            </a:r>
            <a:r>
              <a:rPr lang="en-GB" baseline="0" dirty="0" smtClean="0"/>
              <a:t> etc). </a:t>
            </a:r>
            <a:r>
              <a:rPr lang="en-GB" baseline="0" dirty="0" err="1" smtClean="0"/>
              <a:t>Ett</a:t>
            </a:r>
            <a:r>
              <a:rPr lang="en-GB" baseline="0" dirty="0" smtClean="0"/>
              <a:t> </a:t>
            </a:r>
            <a:r>
              <a:rPr lang="en-GB" baseline="0" dirty="0" err="1" smtClean="0"/>
              <a:t>effektivt</a:t>
            </a:r>
            <a:r>
              <a:rPr lang="en-GB" baseline="0" dirty="0" smtClean="0"/>
              <a:t> </a:t>
            </a:r>
            <a:r>
              <a:rPr lang="en-GB" baseline="0" dirty="0" err="1" smtClean="0"/>
              <a:t>sätt</a:t>
            </a:r>
            <a:r>
              <a:rPr lang="en-GB" baseline="0" dirty="0" smtClean="0"/>
              <a:t> </a:t>
            </a:r>
            <a:r>
              <a:rPr lang="en-GB" baseline="0" dirty="0" err="1" smtClean="0"/>
              <a:t>att</a:t>
            </a:r>
            <a:r>
              <a:rPr lang="en-GB" baseline="0" dirty="0" smtClean="0"/>
              <a:t> </a:t>
            </a:r>
            <a:r>
              <a:rPr lang="en-GB" baseline="0" dirty="0" err="1" smtClean="0"/>
              <a:t>minska</a:t>
            </a:r>
            <a:r>
              <a:rPr lang="en-GB" baseline="0" dirty="0" smtClean="0"/>
              <a:t> </a:t>
            </a:r>
            <a:r>
              <a:rPr lang="en-GB" baseline="0" dirty="0" err="1" smtClean="0"/>
              <a:t>bilresandet</a:t>
            </a:r>
            <a:r>
              <a:rPr lang="en-GB" baseline="0" dirty="0" smtClean="0"/>
              <a:t> </a:t>
            </a:r>
            <a:r>
              <a:rPr lang="en-GB" baseline="0" dirty="0" err="1" smtClean="0"/>
              <a:t>är</a:t>
            </a:r>
            <a:r>
              <a:rPr lang="en-GB" baseline="0" dirty="0" smtClean="0"/>
              <a:t> </a:t>
            </a:r>
            <a:r>
              <a:rPr lang="en-GB" baseline="0" dirty="0" err="1" smtClean="0"/>
              <a:t>att</a:t>
            </a:r>
            <a:r>
              <a:rPr lang="en-GB" baseline="0" dirty="0" smtClean="0"/>
              <a:t> </a:t>
            </a:r>
            <a:r>
              <a:rPr lang="en-GB" baseline="0" dirty="0" err="1" smtClean="0"/>
              <a:t>göra</a:t>
            </a:r>
            <a:r>
              <a:rPr lang="en-GB" baseline="0" dirty="0" smtClean="0"/>
              <a:t> </a:t>
            </a:r>
            <a:r>
              <a:rPr lang="en-GB" baseline="0" dirty="0" err="1" smtClean="0"/>
              <a:t>restiden</a:t>
            </a:r>
            <a:r>
              <a:rPr lang="en-GB" baseline="0" dirty="0" smtClean="0"/>
              <a:t> </a:t>
            </a:r>
            <a:r>
              <a:rPr lang="en-GB" baseline="0" dirty="0" err="1" smtClean="0"/>
              <a:t>för</a:t>
            </a:r>
            <a:r>
              <a:rPr lang="en-GB" baseline="0" dirty="0" smtClean="0"/>
              <a:t> </a:t>
            </a:r>
            <a:r>
              <a:rPr lang="en-GB" baseline="0" dirty="0" err="1" smtClean="0"/>
              <a:t>personbil</a:t>
            </a:r>
            <a:r>
              <a:rPr lang="en-GB" baseline="0" dirty="0" smtClean="0"/>
              <a:t> </a:t>
            </a:r>
            <a:r>
              <a:rPr lang="en-GB" baseline="0" dirty="0" err="1" smtClean="0"/>
              <a:t>lika</a:t>
            </a:r>
            <a:r>
              <a:rPr lang="en-GB" baseline="0" dirty="0" smtClean="0"/>
              <a:t> </a:t>
            </a:r>
            <a:r>
              <a:rPr lang="en-GB" baseline="0" dirty="0" err="1" smtClean="0"/>
              <a:t>stor</a:t>
            </a:r>
            <a:r>
              <a:rPr lang="en-GB" baseline="0" dirty="0" smtClean="0"/>
              <a:t> </a:t>
            </a:r>
            <a:r>
              <a:rPr lang="en-GB" baseline="0" dirty="0" err="1" smtClean="0"/>
              <a:t>som</a:t>
            </a:r>
            <a:r>
              <a:rPr lang="en-GB" baseline="0" dirty="0" smtClean="0"/>
              <a:t> </a:t>
            </a:r>
            <a:r>
              <a:rPr lang="en-GB" baseline="0" dirty="0" err="1" smtClean="0"/>
              <a:t>för</a:t>
            </a:r>
            <a:r>
              <a:rPr lang="en-GB" baseline="0" dirty="0" smtClean="0"/>
              <a:t> </a:t>
            </a:r>
            <a:r>
              <a:rPr lang="en-GB" baseline="0" dirty="0" err="1" smtClean="0"/>
              <a:t>kollektivttrafik</a:t>
            </a:r>
            <a:r>
              <a:rPr lang="en-GB" baseline="0" dirty="0" smtClean="0"/>
              <a:t> </a:t>
            </a:r>
            <a:r>
              <a:rPr lang="en-GB" baseline="0" dirty="0" err="1" smtClean="0"/>
              <a:t>och</a:t>
            </a:r>
            <a:r>
              <a:rPr lang="en-GB" baseline="0" dirty="0" smtClean="0"/>
              <a:t>/</a:t>
            </a:r>
            <a:r>
              <a:rPr lang="en-GB" baseline="0" dirty="0" err="1" smtClean="0"/>
              <a:t>eller</a:t>
            </a:r>
            <a:r>
              <a:rPr lang="en-GB" baseline="0" dirty="0" smtClean="0"/>
              <a:t> </a:t>
            </a:r>
            <a:r>
              <a:rPr lang="en-GB" baseline="0" dirty="0" err="1" smtClean="0"/>
              <a:t>cykel</a:t>
            </a:r>
            <a:r>
              <a:rPr lang="en-GB" baseline="0" dirty="0" smtClean="0"/>
              <a:t> (Hull A, 2010 Transport Matters)</a:t>
            </a:r>
            <a:endParaRPr lang="en-GB" dirty="0" smtClean="0"/>
          </a:p>
          <a:p>
            <a:endParaRPr lang="en-GB" baseline="0" dirty="0" smtClean="0"/>
          </a:p>
          <a:p>
            <a:r>
              <a:rPr lang="en-GB" baseline="0" dirty="0" err="1" smtClean="0"/>
              <a:t>För</a:t>
            </a:r>
            <a:r>
              <a:rPr lang="en-GB" baseline="0" dirty="0" smtClean="0"/>
              <a:t> </a:t>
            </a:r>
            <a:r>
              <a:rPr lang="en-GB" baseline="0" dirty="0" err="1" smtClean="0"/>
              <a:t>att</a:t>
            </a:r>
            <a:r>
              <a:rPr lang="en-GB" baseline="0" dirty="0" smtClean="0"/>
              <a:t> </a:t>
            </a:r>
            <a:r>
              <a:rPr lang="en-GB" baseline="0" dirty="0" err="1" smtClean="0"/>
              <a:t>behålla</a:t>
            </a:r>
            <a:r>
              <a:rPr lang="en-GB" baseline="0" dirty="0" smtClean="0"/>
              <a:t> </a:t>
            </a:r>
            <a:r>
              <a:rPr lang="en-GB" baseline="0" dirty="0" err="1" smtClean="0"/>
              <a:t>kollektivtrafikresenärerna</a:t>
            </a:r>
            <a:r>
              <a:rPr lang="en-GB" baseline="0" dirty="0" smtClean="0"/>
              <a:t> </a:t>
            </a:r>
            <a:r>
              <a:rPr lang="en-GB" baseline="0" dirty="0" err="1" smtClean="0"/>
              <a:t>och</a:t>
            </a:r>
            <a:r>
              <a:rPr lang="en-GB" baseline="0" dirty="0" smtClean="0"/>
              <a:t> </a:t>
            </a:r>
            <a:r>
              <a:rPr lang="en-GB" baseline="0" dirty="0" err="1" smtClean="0"/>
              <a:t>locka</a:t>
            </a:r>
            <a:r>
              <a:rPr lang="en-GB" baseline="0" dirty="0" smtClean="0"/>
              <a:t> </a:t>
            </a:r>
            <a:r>
              <a:rPr lang="en-GB" baseline="0" dirty="0" err="1" smtClean="0"/>
              <a:t>fler</a:t>
            </a:r>
            <a:r>
              <a:rPr lang="en-GB" baseline="0" dirty="0" smtClean="0"/>
              <a:t> </a:t>
            </a:r>
            <a:r>
              <a:rPr lang="en-GB" baseline="0" dirty="0" err="1" smtClean="0"/>
              <a:t>att</a:t>
            </a:r>
            <a:r>
              <a:rPr lang="en-GB" baseline="0" dirty="0" smtClean="0"/>
              <a:t> </a:t>
            </a:r>
            <a:r>
              <a:rPr lang="en-GB" baseline="0" dirty="0" err="1" smtClean="0"/>
              <a:t>åka</a:t>
            </a:r>
            <a:r>
              <a:rPr lang="en-GB" baseline="0" dirty="0" smtClean="0"/>
              <a:t> </a:t>
            </a:r>
            <a:r>
              <a:rPr lang="en-GB" baseline="0" dirty="0" err="1" smtClean="0"/>
              <a:t>kollektivtrafik</a:t>
            </a:r>
            <a:r>
              <a:rPr lang="en-GB" baseline="0" dirty="0" smtClean="0"/>
              <a:t> </a:t>
            </a:r>
            <a:r>
              <a:rPr lang="en-GB" baseline="0" dirty="0" err="1" smtClean="0"/>
              <a:t>är</a:t>
            </a:r>
            <a:r>
              <a:rPr lang="en-GB" baseline="0" dirty="0" smtClean="0"/>
              <a:t> </a:t>
            </a:r>
            <a:r>
              <a:rPr lang="en-GB" baseline="0" dirty="0" err="1" smtClean="0"/>
              <a:t>det</a:t>
            </a:r>
            <a:r>
              <a:rPr lang="en-GB" baseline="0" dirty="0" smtClean="0"/>
              <a:t> </a:t>
            </a:r>
            <a:r>
              <a:rPr lang="en-GB" baseline="0" dirty="0" err="1" smtClean="0"/>
              <a:t>mycket</a:t>
            </a:r>
            <a:r>
              <a:rPr lang="en-GB" baseline="0" dirty="0" smtClean="0"/>
              <a:t> </a:t>
            </a:r>
            <a:r>
              <a:rPr lang="en-GB" baseline="0" dirty="0" err="1" smtClean="0"/>
              <a:t>viktigt</a:t>
            </a:r>
            <a:r>
              <a:rPr lang="en-GB" baseline="0" dirty="0" smtClean="0"/>
              <a:t> </a:t>
            </a:r>
            <a:r>
              <a:rPr lang="en-GB" baseline="0" dirty="0" err="1" smtClean="0"/>
              <a:t>att</a:t>
            </a:r>
            <a:r>
              <a:rPr lang="en-GB" baseline="0" dirty="0" smtClean="0"/>
              <a:t> den </a:t>
            </a:r>
            <a:r>
              <a:rPr lang="en-GB" baseline="0" dirty="0" err="1" smtClean="0"/>
              <a:t>är</a:t>
            </a:r>
            <a:r>
              <a:rPr lang="en-GB" baseline="0" dirty="0" smtClean="0"/>
              <a:t> </a:t>
            </a:r>
            <a:r>
              <a:rPr lang="en-GB" baseline="0" dirty="0" err="1" smtClean="0"/>
              <a:t>tillförlitlig</a:t>
            </a:r>
            <a:r>
              <a:rPr lang="en-GB" baseline="0" dirty="0" smtClean="0"/>
              <a:t> </a:t>
            </a:r>
            <a:r>
              <a:rPr lang="en-GB" baseline="0" dirty="0" err="1" smtClean="0"/>
              <a:t>att</a:t>
            </a:r>
            <a:r>
              <a:rPr lang="en-GB" baseline="0" dirty="0" smtClean="0"/>
              <a:t> man </a:t>
            </a:r>
            <a:r>
              <a:rPr lang="en-GB" baseline="0" dirty="0" err="1" smtClean="0"/>
              <a:t>kan</a:t>
            </a:r>
            <a:r>
              <a:rPr lang="en-GB" baseline="0" dirty="0" smtClean="0"/>
              <a:t> </a:t>
            </a:r>
            <a:r>
              <a:rPr lang="en-GB" baseline="0" dirty="0" err="1" smtClean="0"/>
              <a:t>förutse</a:t>
            </a:r>
            <a:r>
              <a:rPr lang="en-GB" baseline="0" dirty="0" smtClean="0"/>
              <a:t> </a:t>
            </a:r>
            <a:r>
              <a:rPr lang="en-GB" baseline="0" dirty="0" err="1" smtClean="0"/>
              <a:t>att</a:t>
            </a:r>
            <a:r>
              <a:rPr lang="en-GB" baseline="0" dirty="0" smtClean="0"/>
              <a:t> man </a:t>
            </a:r>
            <a:r>
              <a:rPr lang="en-GB" baseline="0" dirty="0" err="1" smtClean="0"/>
              <a:t>kommer</a:t>
            </a:r>
            <a:r>
              <a:rPr lang="en-GB" baseline="0" dirty="0" smtClean="0"/>
              <a:t> </a:t>
            </a:r>
            <a:r>
              <a:rPr lang="en-GB" baseline="0" dirty="0" err="1" smtClean="0"/>
              <a:t>fram</a:t>
            </a:r>
            <a:r>
              <a:rPr lang="en-GB" baseline="0" dirty="0" smtClean="0"/>
              <a:t> </a:t>
            </a:r>
            <a:r>
              <a:rPr lang="en-GB" baseline="0" dirty="0" err="1" smtClean="0"/>
              <a:t>och</a:t>
            </a:r>
            <a:r>
              <a:rPr lang="en-GB" baseline="0" dirty="0" smtClean="0"/>
              <a:t> i </a:t>
            </a:r>
            <a:r>
              <a:rPr lang="en-GB" baseline="0" dirty="0" err="1" smtClean="0"/>
              <a:t>rätt</a:t>
            </a:r>
            <a:r>
              <a:rPr lang="en-GB" baseline="0" dirty="0" smtClean="0"/>
              <a:t> </a:t>
            </a:r>
            <a:r>
              <a:rPr lang="en-GB" baseline="0" dirty="0" err="1" smtClean="0"/>
              <a:t>tid</a:t>
            </a:r>
            <a:r>
              <a:rPr lang="en-GB" baseline="0" dirty="0" smtClean="0"/>
              <a:t>.</a:t>
            </a:r>
          </a:p>
          <a:p>
            <a:endParaRPr lang="en-GB" baseline="0" dirty="0" smtClean="0"/>
          </a:p>
          <a:p>
            <a:r>
              <a:rPr lang="en-GB" baseline="0" dirty="0" err="1" smtClean="0"/>
              <a:t>Bekvämligheten</a:t>
            </a:r>
            <a:r>
              <a:rPr lang="en-GB" baseline="0" dirty="0" smtClean="0"/>
              <a:t> </a:t>
            </a:r>
            <a:r>
              <a:rPr lang="en-GB" baseline="0" dirty="0" err="1" smtClean="0"/>
              <a:t>är</a:t>
            </a:r>
            <a:r>
              <a:rPr lang="en-GB" baseline="0" dirty="0" smtClean="0"/>
              <a:t> </a:t>
            </a:r>
            <a:r>
              <a:rPr lang="en-GB" baseline="0" dirty="0" err="1" smtClean="0"/>
              <a:t>viktig</a:t>
            </a:r>
            <a:r>
              <a:rPr lang="en-GB" baseline="0" dirty="0" smtClean="0"/>
              <a:t> </a:t>
            </a:r>
            <a:r>
              <a:rPr lang="en-GB" baseline="0" dirty="0" err="1" smtClean="0"/>
              <a:t>inte</a:t>
            </a:r>
            <a:r>
              <a:rPr lang="en-GB" baseline="0" dirty="0" smtClean="0"/>
              <a:t> </a:t>
            </a:r>
            <a:r>
              <a:rPr lang="en-GB" baseline="0" dirty="0" err="1" smtClean="0"/>
              <a:t>minst</a:t>
            </a:r>
            <a:r>
              <a:rPr lang="en-GB" baseline="0" dirty="0" smtClean="0"/>
              <a:t> </a:t>
            </a:r>
            <a:r>
              <a:rPr lang="en-GB" baseline="0" dirty="0" err="1" smtClean="0"/>
              <a:t>på</a:t>
            </a:r>
            <a:r>
              <a:rPr lang="en-GB" baseline="0" dirty="0" smtClean="0"/>
              <a:t> </a:t>
            </a:r>
            <a:r>
              <a:rPr lang="en-GB" baseline="0" dirty="0" err="1" smtClean="0"/>
              <a:t>längre</a:t>
            </a:r>
            <a:r>
              <a:rPr lang="en-GB" baseline="0" dirty="0" smtClean="0"/>
              <a:t> </a:t>
            </a:r>
            <a:r>
              <a:rPr lang="en-GB" baseline="0" dirty="0" err="1" smtClean="0"/>
              <a:t>resor</a:t>
            </a:r>
            <a:r>
              <a:rPr lang="en-GB" baseline="0" dirty="0" smtClean="0"/>
              <a:t>. I </a:t>
            </a:r>
            <a:r>
              <a:rPr lang="en-GB" baseline="0" dirty="0" err="1" smtClean="0"/>
              <a:t>detta</a:t>
            </a:r>
            <a:r>
              <a:rPr lang="en-GB" baseline="0" dirty="0" smtClean="0"/>
              <a:t> </a:t>
            </a:r>
            <a:r>
              <a:rPr lang="en-GB" baseline="0" dirty="0" err="1" smtClean="0"/>
              <a:t>kan</a:t>
            </a:r>
            <a:r>
              <a:rPr lang="en-GB" baseline="0" dirty="0" smtClean="0"/>
              <a:t> man </a:t>
            </a:r>
            <a:r>
              <a:rPr lang="en-GB" baseline="0" dirty="0" err="1" smtClean="0"/>
              <a:t>räkna</a:t>
            </a:r>
            <a:r>
              <a:rPr lang="en-GB" baseline="0" dirty="0" smtClean="0"/>
              <a:t> in </a:t>
            </a:r>
            <a:r>
              <a:rPr lang="en-GB" baseline="0" dirty="0" err="1" smtClean="0"/>
              <a:t>sådant</a:t>
            </a:r>
            <a:r>
              <a:rPr lang="en-GB" baseline="0" dirty="0" smtClean="0"/>
              <a:t> </a:t>
            </a:r>
            <a:r>
              <a:rPr lang="en-GB" baseline="0" dirty="0" err="1" smtClean="0"/>
              <a:t>som</a:t>
            </a:r>
            <a:r>
              <a:rPr lang="en-GB" baseline="0" dirty="0" smtClean="0"/>
              <a:t> </a:t>
            </a:r>
            <a:r>
              <a:rPr lang="en-GB" baseline="0" dirty="0" err="1" smtClean="0"/>
              <a:t>tillgång</a:t>
            </a:r>
            <a:r>
              <a:rPr lang="en-GB" baseline="0" dirty="0" smtClean="0"/>
              <a:t> till internet etc, </a:t>
            </a:r>
            <a:r>
              <a:rPr lang="en-GB" baseline="0" dirty="0" err="1" smtClean="0"/>
              <a:t>som</a:t>
            </a:r>
            <a:r>
              <a:rPr lang="en-GB" baseline="0" dirty="0" smtClean="0"/>
              <a:t> </a:t>
            </a:r>
            <a:r>
              <a:rPr lang="en-GB" baseline="0" dirty="0" err="1" smtClean="0"/>
              <a:t>gör</a:t>
            </a:r>
            <a:r>
              <a:rPr lang="en-GB" baseline="0" dirty="0" smtClean="0"/>
              <a:t> </a:t>
            </a:r>
            <a:r>
              <a:rPr lang="en-GB" baseline="0" dirty="0" err="1" smtClean="0"/>
              <a:t>det</a:t>
            </a:r>
            <a:r>
              <a:rPr lang="en-GB" baseline="0" dirty="0" smtClean="0"/>
              <a:t> </a:t>
            </a:r>
            <a:r>
              <a:rPr lang="en-GB" baseline="0" dirty="0" err="1" smtClean="0"/>
              <a:t>möjligt</a:t>
            </a:r>
            <a:r>
              <a:rPr lang="en-GB" baseline="0" dirty="0" smtClean="0"/>
              <a:t> </a:t>
            </a:r>
            <a:r>
              <a:rPr lang="en-GB" baseline="0" dirty="0" err="1" smtClean="0"/>
              <a:t>att</a:t>
            </a:r>
            <a:r>
              <a:rPr lang="en-GB" baseline="0" dirty="0" smtClean="0"/>
              <a:t> </a:t>
            </a:r>
            <a:r>
              <a:rPr lang="en-GB" baseline="0" dirty="0" err="1" smtClean="0"/>
              <a:t>utnyttja</a:t>
            </a:r>
            <a:r>
              <a:rPr lang="en-GB" baseline="0" dirty="0" smtClean="0"/>
              <a:t> </a:t>
            </a:r>
            <a:endParaRPr lang="en-GB" dirty="0"/>
          </a:p>
        </p:txBody>
      </p:sp>
      <p:sp>
        <p:nvSpPr>
          <p:cNvPr id="4" name="Platshållare för bildnummer 3"/>
          <p:cNvSpPr>
            <a:spLocks noGrp="1"/>
          </p:cNvSpPr>
          <p:nvPr>
            <p:ph type="sldNum" sz="quarter" idx="10"/>
          </p:nvPr>
        </p:nvSpPr>
        <p:spPr/>
        <p:txBody>
          <a:bodyPr/>
          <a:lstStyle/>
          <a:p>
            <a:pPr>
              <a:defRPr/>
            </a:pPr>
            <a:fld id="{EFDC0C73-FEC2-4271-A23E-0EDEF01AC5B0}" type="slidenum">
              <a:rPr lang="sv-SE" smtClean="0"/>
              <a:pPr>
                <a:defRPr/>
              </a:pPr>
              <a:t>30</a:t>
            </a:fld>
            <a:endParaRPr lang="sv-SE"/>
          </a:p>
        </p:txBody>
      </p:sp>
    </p:spTree>
    <p:extLst>
      <p:ext uri="{BB962C8B-B14F-4D97-AF65-F5344CB8AC3E}">
        <p14:creationId xmlns:p14="http://schemas.microsoft.com/office/powerpoint/2010/main" val="381467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kern="1200" dirty="0" smtClean="0">
                <a:solidFill>
                  <a:schemeClr val="tx1"/>
                </a:solidFill>
                <a:latin typeface="+mn-lt"/>
                <a:ea typeface="+mn-ea"/>
                <a:cs typeface="+mn-cs"/>
              </a:rPr>
              <a:t>Bilden</a:t>
            </a:r>
            <a:r>
              <a:rPr lang="sv-SE" sz="1200" b="0" kern="1200" baseline="0" dirty="0" smtClean="0">
                <a:solidFill>
                  <a:schemeClr val="tx1"/>
                </a:solidFill>
                <a:latin typeface="+mn-lt"/>
                <a:ea typeface="+mn-ea"/>
                <a:cs typeface="+mn-cs"/>
              </a:rPr>
              <a:t> visar vägtrafikens utsläpp av koldioxid.</a:t>
            </a:r>
          </a:p>
          <a:p>
            <a:r>
              <a:rPr lang="sv-SE" sz="1200" b="0" kern="1200" baseline="0" dirty="0" smtClean="0">
                <a:solidFill>
                  <a:schemeClr val="tx1"/>
                </a:solidFill>
                <a:latin typeface="+mn-lt"/>
                <a:ea typeface="+mn-ea"/>
                <a:cs typeface="+mn-cs"/>
              </a:rPr>
              <a:t>Dels visas den historiska utvecklingen där nu utsläppen inte minskar för tillfället.</a:t>
            </a:r>
          </a:p>
          <a:p>
            <a:r>
              <a:rPr lang="sv-SE" sz="1200" b="0" kern="1200" baseline="0" dirty="0" smtClean="0">
                <a:solidFill>
                  <a:schemeClr val="tx1"/>
                </a:solidFill>
                <a:latin typeface="+mn-lt"/>
                <a:ea typeface="+mn-ea"/>
                <a:cs typeface="+mn-cs"/>
              </a:rPr>
              <a:t>Dels visas hur utsläppen skulle utvecklas med dagens fordon och drivmedel om trafiken ökade enligt prognos.</a:t>
            </a:r>
          </a:p>
          <a:p>
            <a:r>
              <a:rPr lang="sv-SE" sz="1200" b="0" kern="1200" baseline="0" dirty="0" smtClean="0">
                <a:solidFill>
                  <a:schemeClr val="tx1"/>
                </a:solidFill>
                <a:latin typeface="+mn-lt"/>
                <a:ea typeface="+mn-ea"/>
                <a:cs typeface="+mn-cs"/>
              </a:rPr>
              <a:t>Lyckligtvis byts gamla fordon mot nya energieffektivare och andelen förnybar energi bedöms också öka något ytterligare. Det gör att den troliga utvecklingen utan ytterligare åtgärder är enligt gula kurvan.</a:t>
            </a:r>
          </a:p>
          <a:p>
            <a:r>
              <a:rPr lang="sv-SE" sz="1200" b="0" kern="1200" baseline="0" dirty="0" smtClean="0">
                <a:solidFill>
                  <a:schemeClr val="tx1"/>
                </a:solidFill>
                <a:latin typeface="+mn-lt"/>
                <a:ea typeface="+mn-ea"/>
                <a:cs typeface="+mn-cs"/>
              </a:rPr>
              <a:t>Men även om det minskar räcker det inte. </a:t>
            </a:r>
          </a:p>
          <a:p>
            <a:r>
              <a:rPr lang="sv-SE" sz="1200" b="0" kern="1200" baseline="0" dirty="0" smtClean="0">
                <a:solidFill>
                  <a:schemeClr val="tx1"/>
                </a:solidFill>
                <a:latin typeface="+mn-lt"/>
                <a:ea typeface="+mn-ea"/>
                <a:cs typeface="+mn-cs"/>
              </a:rPr>
              <a:t>Vi ska ner med minst 70 procent och nå nollutsläpp till 2045.</a:t>
            </a:r>
          </a:p>
          <a:p>
            <a:r>
              <a:rPr lang="sv-SE" baseline="0" dirty="0" smtClean="0"/>
              <a:t>Takten är långt ifrån tillräcklig för att nå 70 procents minskning till 2030 jämfört med 2010. </a:t>
            </a:r>
          </a:p>
          <a:p>
            <a:r>
              <a:rPr lang="sv-SE" baseline="0" dirty="0" smtClean="0"/>
              <a:t>Senaste 12 månaders perioden har utsläppen minskat med 1 procent medan det skulle </a:t>
            </a:r>
          </a:p>
          <a:p>
            <a:r>
              <a:rPr lang="sv-SE" baseline="0" dirty="0" smtClean="0"/>
              <a:t>krävas en minskning på ca 7 procent per år eller 12 månaders period för att nå målet 2030.</a:t>
            </a:r>
          </a:p>
          <a:p>
            <a:r>
              <a:rPr lang="sv-SE" sz="1200" b="0" kern="1200" baseline="0" dirty="0" smtClean="0">
                <a:solidFill>
                  <a:schemeClr val="tx1"/>
                </a:solidFill>
                <a:latin typeface="+mn-lt"/>
                <a:ea typeface="+mn-ea"/>
                <a:cs typeface="+mn-cs"/>
              </a:rPr>
              <a:t>Det kräver mycket nya åtgärder och det räcker då inte bara i tekniska åtgärder.</a:t>
            </a:r>
          </a:p>
        </p:txBody>
      </p:sp>
      <p:sp>
        <p:nvSpPr>
          <p:cNvPr id="4" name="Platshållare för bildnummer 3"/>
          <p:cNvSpPr>
            <a:spLocks noGrp="1"/>
          </p:cNvSpPr>
          <p:nvPr>
            <p:ph type="sldNum" sz="quarter" idx="10"/>
          </p:nvPr>
        </p:nvSpPr>
        <p:spPr/>
        <p:txBody>
          <a:bodyPr/>
          <a:lstStyle/>
          <a:p>
            <a:pPr>
              <a:defRPr/>
            </a:pPr>
            <a:fld id="{86A5A475-FC7F-4ACF-8698-0E2208C2B4E0}" type="slidenum">
              <a:rPr lang="sv-SE" smtClean="0"/>
              <a:pPr>
                <a:defRPr/>
              </a:pPr>
              <a:t>4</a:t>
            </a:fld>
            <a:endParaRPr lang="sv-SE" dirty="0"/>
          </a:p>
        </p:txBody>
      </p:sp>
    </p:spTree>
    <p:extLst>
      <p:ext uri="{BB962C8B-B14F-4D97-AF65-F5344CB8AC3E}">
        <p14:creationId xmlns:p14="http://schemas.microsoft.com/office/powerpoint/2010/main" val="2332813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dirty="0" smtClean="0"/>
              <a:t>Jacobs J. (1993/1961) The death and life of great American cities, Modern Library USA, ISBN 0-679-60047-7. </a:t>
            </a:r>
            <a:r>
              <a:rPr lang="sv-SE" dirty="0" smtClean="0"/>
              <a:t>Vad gäller täthet nämner Jane Jacobs att det krävs tätheter på &gt;100 lägenheter per tunnland eller &gt;250/hektar.</a:t>
            </a:r>
            <a:r>
              <a:rPr lang="sv-SE" baseline="30000" dirty="0" smtClean="0"/>
              <a:t> </a:t>
            </a:r>
            <a:r>
              <a:rPr lang="sv-SE" dirty="0" smtClean="0"/>
              <a:t>För</a:t>
            </a:r>
            <a:r>
              <a:rPr lang="sv-SE" baseline="30000" dirty="0" smtClean="0"/>
              <a:t> </a:t>
            </a:r>
            <a:r>
              <a:rPr lang="sv-SE" dirty="0" smtClean="0"/>
              <a:t>ytan utgår hon från </a:t>
            </a:r>
            <a:r>
              <a:rPr lang="sv-SE" dirty="0" err="1" smtClean="0"/>
              <a:t>nettoytan</a:t>
            </a:r>
            <a:r>
              <a:rPr lang="sv-SE" dirty="0" smtClean="0"/>
              <a:t>. Som jämförelse kan sägas att hon skriver att ”</a:t>
            </a:r>
            <a:r>
              <a:rPr lang="sv-SE" dirty="0" err="1" smtClean="0"/>
              <a:t>suburbs</a:t>
            </a:r>
            <a:r>
              <a:rPr lang="sv-SE" dirty="0" smtClean="0"/>
              <a:t>” har &lt;6 bostäder/tunnland, ”</a:t>
            </a:r>
            <a:r>
              <a:rPr lang="sv-SE" dirty="0" err="1" smtClean="0"/>
              <a:t>semisuburbs</a:t>
            </a:r>
            <a:r>
              <a:rPr lang="sv-SE" dirty="0" smtClean="0"/>
              <a:t>” 10-20 och city ”in </a:t>
            </a:r>
            <a:r>
              <a:rPr lang="sv-SE" dirty="0" err="1" smtClean="0"/>
              <a:t>between</a:t>
            </a:r>
            <a:r>
              <a:rPr lang="sv-SE" dirty="0" smtClean="0"/>
              <a:t>” &gt;20.</a:t>
            </a:r>
          </a:p>
          <a:p>
            <a:endParaRPr lang="sv-SE" dirty="0" smtClean="0"/>
          </a:p>
          <a:p>
            <a:pPr defTabSz="921441">
              <a:defRPr/>
            </a:pPr>
            <a:r>
              <a:rPr lang="sv-SE" dirty="0" smtClean="0"/>
              <a:t>Blandning av arbetsplatser och bostäder har inte så stark direkt koppling till mängden resande och andel med andra färdsätt än bil. Starkare</a:t>
            </a:r>
            <a:r>
              <a:rPr lang="sv-SE" baseline="0" dirty="0" smtClean="0"/>
              <a:t> koppling istället mellan bostäder –service. Beror på specialiseringen inom arbetsmarknaden. Dock kan blandningen av bostäder och arbetsplatser leda till att människor vistas i området mer jämnt fördelat över dygnet vilket är viktigt för trygghet och för att få tillräckligt underlag till service. Effekt på biltrafikens hastighet enligt Tornberg och Eriksson (2012) </a:t>
            </a:r>
            <a:r>
              <a:rPr lang="sv-SE" dirty="0" smtClean="0"/>
              <a:t>Stadsstruktur och transportrelaterad  klimatpåverkan, en kunskapsöversikt, KTH </a:t>
            </a:r>
          </a:p>
          <a:p>
            <a:pPr defTabSz="921441">
              <a:defRPr/>
            </a:pPr>
            <a:endParaRPr lang="sv-SE" dirty="0" smtClean="0"/>
          </a:p>
          <a:p>
            <a:pPr defTabSz="921441">
              <a:defRPr/>
            </a:pPr>
            <a:r>
              <a:rPr lang="sv-SE" dirty="0" smtClean="0"/>
              <a:t>Effekt från IEA (2009) Transport </a:t>
            </a:r>
            <a:r>
              <a:rPr lang="sv-SE" dirty="0" err="1" smtClean="0"/>
              <a:t>energy</a:t>
            </a:r>
            <a:r>
              <a:rPr lang="sv-SE" dirty="0" smtClean="0"/>
              <a:t> and CO2 </a:t>
            </a:r>
          </a:p>
          <a:p>
            <a:endParaRPr lang="sv-SE" dirty="0"/>
          </a:p>
        </p:txBody>
      </p:sp>
      <p:sp>
        <p:nvSpPr>
          <p:cNvPr id="4" name="Platshållare för bildnummer 3"/>
          <p:cNvSpPr>
            <a:spLocks noGrp="1"/>
          </p:cNvSpPr>
          <p:nvPr>
            <p:ph type="sldNum" sz="quarter" idx="10"/>
          </p:nvPr>
        </p:nvSpPr>
        <p:spPr/>
        <p:txBody>
          <a:bodyPr/>
          <a:lstStyle/>
          <a:p>
            <a:pPr>
              <a:defRPr/>
            </a:pPr>
            <a:fld id="{EFDC0C73-FEC2-4271-A23E-0EDEF01AC5B0}" type="slidenum">
              <a:rPr lang="sv-SE" smtClean="0"/>
              <a:pPr>
                <a:defRPr/>
              </a:pPr>
              <a:t>31</a:t>
            </a:fld>
            <a:endParaRPr lang="sv-SE"/>
          </a:p>
        </p:txBody>
      </p:sp>
    </p:spTree>
    <p:extLst>
      <p:ext uri="{BB962C8B-B14F-4D97-AF65-F5344CB8AC3E}">
        <p14:creationId xmlns:p14="http://schemas.microsoft.com/office/powerpoint/2010/main" val="2602499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DA6A1BC2-E395-4EBB-BFC1-1BE258091403}" type="slidenum">
              <a:rPr lang="sv-SE" smtClean="0"/>
              <a:pPr>
                <a:defRPr/>
              </a:pPr>
              <a:t>34</a:t>
            </a:fld>
            <a:endParaRPr lang="sv-SE"/>
          </a:p>
        </p:txBody>
      </p:sp>
    </p:spTree>
    <p:extLst>
      <p:ext uri="{BB962C8B-B14F-4D97-AF65-F5344CB8AC3E}">
        <p14:creationId xmlns:p14="http://schemas.microsoft.com/office/powerpoint/2010/main" val="1660364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210406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86A5A475-FC7F-4ACF-8698-0E2208C2B4E0}" type="slidenum">
              <a:rPr lang="sv-SE" smtClean="0"/>
              <a:pPr>
                <a:defRPr/>
              </a:pPr>
              <a:t>5</a:t>
            </a:fld>
            <a:endParaRPr lang="sv-SE" dirty="0"/>
          </a:p>
        </p:txBody>
      </p:sp>
    </p:spTree>
    <p:extLst>
      <p:ext uri="{BB962C8B-B14F-4D97-AF65-F5344CB8AC3E}">
        <p14:creationId xmlns:p14="http://schemas.microsoft.com/office/powerpoint/2010/main" val="85570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latin typeface="+mn-lt"/>
              </a:rPr>
              <a:t>I underlaget har vi beskrivit ett antal sätt att nå klimatmålet och vilka konsekvenser de får</a:t>
            </a:r>
          </a:p>
          <a:p>
            <a:endParaRPr lang="sv-SE" sz="1200" dirty="0" smtClean="0">
              <a:latin typeface="+mn-lt"/>
            </a:endParaRP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Dagens politik</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 når inte målet – referens</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Hög andel biobränsle</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 – höjd reduktionsplikt – mer el - påverkar inte trafiken</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Höjd bränsle- och km-skatt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 mer el och mindre biodrivmedel än i B – minskad trafik</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Höjd bränsleskatt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 ytterligare el – lite mer trafik än i C </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En </a:t>
            </a: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viss minskning av biltrafiken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genom </a:t>
            </a: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förtätning, förbättrad kollektivtrafik etc.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Medför att det krävs något lägre bränsle- och kilometerskatter än i C. </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Större minskning biltrafiken med förtätning m.m.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vilket medför ytterligare något lägre bränsle- och km-skatter. </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Som C men </a:t>
            </a: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betydligt</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 </a:t>
            </a: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högre bränsle- och km-skatter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för att nå målet genom minskad biltrafik.</a:t>
            </a:r>
          </a:p>
          <a:p>
            <a:endParaRPr lang="sv-SE" sz="1200" dirty="0" smtClean="0">
              <a:latin typeface="+mn-lt"/>
            </a:endParaRP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86672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latin typeface="+mn-lt"/>
              </a:rPr>
              <a:t>I underlaget har vi beskrivit ett antal sätt att nå klimatmålet och vilka konsekvenser de får</a:t>
            </a:r>
          </a:p>
          <a:p>
            <a:endParaRPr lang="sv-SE" sz="1200" dirty="0" smtClean="0">
              <a:latin typeface="+mn-lt"/>
            </a:endParaRP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Dagens politik</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 når inte målet – referens</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Hög andel biobränsle</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 – höjd reduktionsplikt – mer el - påverkar inte trafiken</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Höjd bränsle- och km-skatt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 mer el och mindre biodrivmedel än i B – minskad trafik</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Höjd bränsleskatt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 ytterligare el – lite mer trafik än i C </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En </a:t>
            </a: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viss minskning av biltrafiken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genom </a:t>
            </a: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förtätning, förbättrad kollektivtrafik etc.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Medför att det krävs något lägre bränsle- och kilometerskatter än i C. </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Större minskning biltrafiken med förtätning m.m.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vilket medför ytterligare något lägre bränsle- och km-skatter. </a:t>
            </a:r>
          </a:p>
          <a:p>
            <a:pPr marL="457200" marR="0" lvl="0" indent="-457200" algn="l" defTabSz="914400" rtl="0" eaLnBrk="1" fontAlgn="auto" latinLnBrk="0" hangingPunct="1">
              <a:lnSpc>
                <a:spcPct val="90000"/>
              </a:lnSpc>
              <a:spcBef>
                <a:spcPts val="1000"/>
              </a:spcBef>
              <a:spcAft>
                <a:spcPts val="0"/>
              </a:spcAft>
              <a:buClrTx/>
              <a:buSzTx/>
              <a:buFont typeface="+mj-lt"/>
              <a:buAutoNum type="alphaUcPeriod"/>
              <a:tabLst/>
              <a:defRPr/>
            </a:pP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Som C men </a:t>
            </a: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betydligt</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 </a:t>
            </a:r>
            <a:r>
              <a:rPr kumimoji="0" lang="sv-SE" sz="1200" b="1" i="0" u="none" strike="noStrike" kern="1200" cap="none" spc="120" normalizeH="0" baseline="0" noProof="0" dirty="0" smtClean="0">
                <a:ln>
                  <a:noFill/>
                </a:ln>
                <a:solidFill>
                  <a:prstClr val="black"/>
                </a:solidFill>
                <a:effectLst/>
                <a:uLnTx/>
                <a:uFillTx/>
                <a:latin typeface="+mn-lt"/>
                <a:ea typeface="+mn-ea"/>
                <a:cs typeface="Arial" charset="0"/>
              </a:rPr>
              <a:t>högre bränsle- och km-skatter </a:t>
            </a:r>
            <a:r>
              <a:rPr kumimoji="0" lang="sv-SE" sz="1200" b="0" i="0" u="none" strike="noStrike" kern="1200" cap="none" spc="120" normalizeH="0" baseline="0" noProof="0" dirty="0" smtClean="0">
                <a:ln>
                  <a:noFill/>
                </a:ln>
                <a:solidFill>
                  <a:prstClr val="black"/>
                </a:solidFill>
                <a:effectLst/>
                <a:uLnTx/>
                <a:uFillTx/>
                <a:latin typeface="+mn-lt"/>
                <a:ea typeface="+mn-ea"/>
                <a:cs typeface="Arial" charset="0"/>
              </a:rPr>
              <a:t>för att nå målet genom minskad biltrafik.</a:t>
            </a:r>
          </a:p>
          <a:p>
            <a:endParaRPr lang="sv-SE" sz="1200" dirty="0" smtClean="0">
              <a:latin typeface="+mn-lt"/>
            </a:endParaRP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203890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vi behöver minska biltrafiken</a:t>
            </a:r>
            <a:r>
              <a:rPr lang="sv-SE" baseline="0" dirty="0" smtClean="0"/>
              <a:t> är numera något som hela Trafikverket står bakom. Nationell plan….</a:t>
            </a:r>
          </a:p>
          <a:p>
            <a:endParaRPr lang="sv-SE" baseline="0" dirty="0" smtClean="0"/>
          </a:p>
          <a:p>
            <a:r>
              <a:rPr lang="sv-SE" baseline="0" dirty="0" smtClean="0"/>
              <a:t>Vi skulle behöva ett nationellt mål som tydliggör detta. Sex myndigheter har föreslagit detta…. Upprepas också in nationell plan…. Skulle också minska målkonflikterna. Något som Trivector tillsammans med IVL studerat i ett projekt om målkonflikter mellan målstyrd planering och </a:t>
            </a:r>
            <a:r>
              <a:rPr lang="sv-SE" baseline="0" dirty="0" err="1" smtClean="0"/>
              <a:t>prognser</a:t>
            </a:r>
            <a:r>
              <a:rPr lang="sv-SE" baseline="0" dirty="0" smtClean="0"/>
              <a:t>.</a:t>
            </a:r>
          </a:p>
          <a:p>
            <a:endParaRPr lang="sv-SE" baseline="0" dirty="0" smtClean="0"/>
          </a:p>
          <a:p>
            <a:r>
              <a:rPr lang="sv-SE" baseline="0" dirty="0" smtClean="0"/>
              <a:t>Motsvarande mål, det s.k. nollväxtmålet, finns nu i Norges motsvarighet till de transportpolitiska målen.</a:t>
            </a:r>
          </a:p>
          <a:p>
            <a:endParaRPr lang="sv-SE" dirty="0" smtClean="0"/>
          </a:p>
          <a:p>
            <a:r>
              <a:rPr lang="sv-SE" dirty="0" smtClean="0"/>
              <a:t>BP2018: </a:t>
            </a:r>
            <a:r>
              <a:rPr lang="sv-SE" sz="1200" b="0" i="0" u="none" strike="noStrike" kern="1200" baseline="0" dirty="0" smtClean="0">
                <a:solidFill>
                  <a:schemeClr val="tx1"/>
                </a:solidFill>
                <a:latin typeface="+mn-lt"/>
                <a:ea typeface="+mn-ea"/>
                <a:cs typeface="+mn-cs"/>
              </a:rPr>
              <a:t>Regeringen anser vidare att det är angeläget att samhällsplaneringen i ökad utsträckning prioriterar en samhällsstruktur med goda möjligheter att resa med kollektivtrafik i stället för med personbil….</a:t>
            </a:r>
          </a:p>
          <a:p>
            <a:endParaRPr lang="sv-SE" sz="1200" b="0" i="0" u="none" strike="noStrike" kern="1200" baseline="0" dirty="0" smtClean="0">
              <a:solidFill>
                <a:schemeClr val="tx1"/>
              </a:solidFill>
              <a:latin typeface="+mn-lt"/>
              <a:ea typeface="+mn-ea"/>
              <a:cs typeface="+mn-cs"/>
            </a:endParaRPr>
          </a:p>
          <a:p>
            <a:r>
              <a:rPr lang="sv-SE" baseline="0" dirty="0" smtClean="0"/>
              <a:t>I en skrivelse till riksdagen om levande städer avser regeringen att utveckla politiken kring stadsutveckling.</a:t>
            </a:r>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pPr>
              <a:defRPr/>
            </a:pPr>
            <a:fld id="{86A5A475-FC7F-4ACF-8698-0E2208C2B4E0}" type="slidenum">
              <a:rPr lang="sv-SE" smtClean="0"/>
              <a:pPr>
                <a:defRPr/>
              </a:pPr>
              <a:t>8</a:t>
            </a:fld>
            <a:endParaRPr lang="sv-SE"/>
          </a:p>
        </p:txBody>
      </p:sp>
    </p:spTree>
    <p:extLst>
      <p:ext uri="{BB962C8B-B14F-4D97-AF65-F5344CB8AC3E}">
        <p14:creationId xmlns:p14="http://schemas.microsoft.com/office/powerpoint/2010/main" val="174839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DA6A1BC2-E395-4EBB-BFC1-1BE258091403}" type="slidenum">
              <a:rPr lang="sv-SE" smtClean="0"/>
              <a:pPr>
                <a:defRPr/>
              </a:pPr>
              <a:t>9</a:t>
            </a:fld>
            <a:endParaRPr lang="sv-SE"/>
          </a:p>
        </p:txBody>
      </p:sp>
    </p:spTree>
    <p:extLst>
      <p:ext uri="{BB962C8B-B14F-4D97-AF65-F5344CB8AC3E}">
        <p14:creationId xmlns:p14="http://schemas.microsoft.com/office/powerpoint/2010/main" val="383545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pPr lvl="0"/>
            <a:r>
              <a:rPr lang="sv-SE" sz="1200" kern="1200" dirty="0" smtClean="0">
                <a:solidFill>
                  <a:schemeClr val="tx1"/>
                </a:solidFill>
                <a:effectLst/>
                <a:latin typeface="+mn-lt"/>
                <a:ea typeface="+mn-ea"/>
                <a:cs typeface="+mn-cs"/>
              </a:rPr>
              <a:t>Investeringar i infrastruktur inriktas på en framtid med minskande lastbilstrafik samt transporter på järnväg och sjöfart.</a:t>
            </a:r>
          </a:p>
          <a:p>
            <a:pPr lvl="0"/>
            <a:r>
              <a:rPr lang="sv-SE" sz="1200" kern="1200" dirty="0" smtClean="0">
                <a:solidFill>
                  <a:schemeClr val="tx1"/>
                </a:solidFill>
                <a:effectLst/>
                <a:latin typeface="+mn-lt"/>
                <a:ea typeface="+mn-ea"/>
                <a:cs typeface="+mn-cs"/>
              </a:rPr>
              <a:t>20-28 procent av transporter med tung lastbil som är över 300 kilometer flyttas över till järnväg och sjöfart till år 2030 och 50 procent till år 2050. Överflyttningspotentialen till år 2050 är i nivå med målet i EU:s Vitbok. Den potentiella överflyttningen innebär en minskning av lastbilstrafiken i Sverige med 9-12 procent jämfört med referensscenariot år 2030. Detta förutsätter att det ges möjlighet till ökning av godstransportarbetet på järnväg med cirka 20-25 procent till 2030 jämfört med 2010</a:t>
            </a:r>
            <a:r>
              <a:rPr lang="sv-SE" sz="1200" b="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samt att godstransportarbetet med sjöfart totalt ökar med cirka 70 procent till år 2030 jämfört med år 2010.</a:t>
            </a:r>
          </a:p>
          <a:p>
            <a:pPr lvl="0"/>
            <a:r>
              <a:rPr lang="sv-SE" sz="1200" kern="1200" dirty="0" smtClean="0">
                <a:solidFill>
                  <a:schemeClr val="tx1"/>
                </a:solidFill>
                <a:effectLst/>
                <a:latin typeface="+mn-lt"/>
                <a:ea typeface="+mn-ea"/>
                <a:cs typeface="+mn-cs"/>
              </a:rPr>
              <a:t>Kostnaderna och omlastningstiderna i hamnar reduceras med 10 procent.</a:t>
            </a:r>
          </a:p>
          <a:p>
            <a:pPr lvl="0"/>
            <a:r>
              <a:rPr lang="sv-SE" sz="1200" kern="1200" dirty="0" smtClean="0">
                <a:solidFill>
                  <a:schemeClr val="tx1"/>
                </a:solidFill>
                <a:effectLst/>
                <a:latin typeface="+mn-lt"/>
                <a:ea typeface="+mn-ea"/>
                <a:cs typeface="+mn-cs"/>
              </a:rPr>
              <a:t>Samordning av godstransporter i staden sker så att mängden lastbilsrörelser (</a:t>
            </a:r>
            <a:r>
              <a:rPr lang="sv-SE" sz="1200" kern="1200" dirty="0" err="1" smtClean="0">
                <a:solidFill>
                  <a:schemeClr val="tx1"/>
                </a:solidFill>
                <a:effectLst/>
                <a:latin typeface="+mn-lt"/>
                <a:ea typeface="+mn-ea"/>
                <a:cs typeface="+mn-cs"/>
              </a:rPr>
              <a:t>fkm</a:t>
            </a:r>
            <a:r>
              <a:rPr lang="sv-SE" sz="1200" kern="1200" dirty="0" smtClean="0">
                <a:solidFill>
                  <a:schemeClr val="tx1"/>
                </a:solidFill>
                <a:effectLst/>
                <a:latin typeface="+mn-lt"/>
                <a:ea typeface="+mn-ea"/>
                <a:cs typeface="+mn-cs"/>
              </a:rPr>
              <a:t>) i staden reduceras med 30 procent till 2030 respektive med 50 procent till 2050 jämfört med i referensscenariot. Detta kommer att kräva ett tydligt ledarskap från kommunerna med tydliga incitament. Lastbilsrörelserna i stad antags utgöra cirka 10 procent av det totala trafikarbetet med distributions- och fjärrlastbil i Sverige.</a:t>
            </a:r>
          </a:p>
          <a:p>
            <a:pPr lvl="0"/>
            <a:endParaRPr lang="sv-SE" sz="1200" kern="1200" dirty="0" smtClean="0">
              <a:solidFill>
                <a:schemeClr val="tx1"/>
              </a:solidFill>
              <a:effectLst/>
              <a:latin typeface="+mn-lt"/>
              <a:ea typeface="+mn-ea"/>
              <a:cs typeface="+mn-cs"/>
            </a:endParaRPr>
          </a:p>
          <a:p>
            <a:pPr lvl="0"/>
            <a:r>
              <a:rPr lang="sv-SE" sz="1200" kern="1200" dirty="0" smtClean="0">
                <a:solidFill>
                  <a:schemeClr val="tx1"/>
                </a:solidFill>
                <a:effectLst/>
                <a:latin typeface="+mn-lt"/>
                <a:ea typeface="+mn-ea"/>
                <a:cs typeface="+mn-cs"/>
              </a:rPr>
              <a:t>En viktig förutsättning för att överflyttning av transporter från lastbil till järnväg ska ske är att järnvägsnätet både är och uppfattas som tillförlitligt vilket kräver att det satsas både på underhåll och mindre åtgärder s.k. trimningsåtgärder. Därutöver behövs kapaciteten förbättras genom effektivisering av trafikupplägg, optimering av fordon (längre, tyngre, högre och bredare tåg), längre och nya mötesspår, högre bärighet, (partiella) dubbel- och </a:t>
            </a:r>
            <a:r>
              <a:rPr lang="sv-SE" sz="1200" kern="1200" dirty="0" err="1" smtClean="0">
                <a:solidFill>
                  <a:schemeClr val="tx1"/>
                </a:solidFill>
                <a:effectLst/>
                <a:latin typeface="+mn-lt"/>
                <a:ea typeface="+mn-ea"/>
                <a:cs typeface="+mn-cs"/>
              </a:rPr>
              <a:t>fyrspår</a:t>
            </a:r>
            <a:r>
              <a:rPr lang="sv-SE" sz="1200" kern="1200" dirty="0" smtClean="0">
                <a:solidFill>
                  <a:schemeClr val="tx1"/>
                </a:solidFill>
                <a:effectLst/>
                <a:latin typeface="+mn-lt"/>
                <a:ea typeface="+mn-ea"/>
                <a:cs typeface="+mn-cs"/>
              </a:rPr>
              <a:t>, enkelriktning av trafik, översyn av blocksignaler och signaloptimering, triangelspår, hastighetsöversyn, nya mötesstationer och plattformsförlängning. Även inom sjöfarten finns behov åtgärder i hamnar och farleder samt i bra anslutningar med spår till hamnar.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DA6A1BC2-E395-4EBB-BFC1-1BE258091403}" type="slidenum">
              <a:rPr lang="sv-SE" smtClean="0"/>
              <a:pPr>
                <a:defRPr/>
              </a:pPr>
              <a:t>11</a:t>
            </a:fld>
            <a:endParaRPr lang="sv-SE"/>
          </a:p>
        </p:txBody>
      </p:sp>
    </p:spTree>
    <p:extLst>
      <p:ext uri="{BB962C8B-B14F-4D97-AF65-F5344CB8AC3E}">
        <p14:creationId xmlns:p14="http://schemas.microsoft.com/office/powerpoint/2010/main" val="156974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62500" lnSpcReduction="20000"/>
          </a:bodyPr>
          <a:lstStyle/>
          <a:p>
            <a:pPr lvl="0"/>
            <a:r>
              <a:rPr lang="sv-SE" sz="1600" dirty="0" smtClean="0"/>
              <a:t>Det</a:t>
            </a:r>
            <a:r>
              <a:rPr lang="sv-SE" sz="1600" baseline="0" dirty="0" smtClean="0"/>
              <a:t> stora intervallet laddbara fordon beror på dels fördelningen mellan elbil och </a:t>
            </a:r>
            <a:r>
              <a:rPr lang="sv-SE" sz="1600" baseline="0" dirty="0" err="1" smtClean="0"/>
              <a:t>laddhybrid</a:t>
            </a:r>
            <a:r>
              <a:rPr lang="sv-SE" sz="1600" baseline="0" dirty="0" smtClean="0"/>
              <a:t> och dels på vilket scenario vad gäller trafiktillväxten vi ser framför oss.</a:t>
            </a:r>
          </a:p>
          <a:p>
            <a:pPr lvl="0"/>
            <a:endParaRPr lang="sv-SE" sz="1600" baseline="0" dirty="0" smtClean="0"/>
          </a:p>
          <a:p>
            <a:pPr lvl="0"/>
            <a:r>
              <a:rPr lang="sv-SE" sz="1600" baseline="0" dirty="0" smtClean="0"/>
              <a:t>Med låg trafik tillväxt (minskad biltrafik) pratar vi om 1,3 – 1,6 miljoner laddbara fordon och med hög (basprognos) pratar vi om 1,8-2,3 miljoner laddbara fordon.</a:t>
            </a:r>
            <a:endParaRPr lang="sv-SE" sz="1600" dirty="0" smtClean="0"/>
          </a:p>
          <a:p>
            <a:pPr lvl="0"/>
            <a:endParaRPr lang="sv-SE" sz="1600" dirty="0" smtClean="0"/>
          </a:p>
          <a:p>
            <a:pPr lvl="0"/>
            <a:r>
              <a:rPr lang="sv-SE" sz="1600" dirty="0" smtClean="0"/>
              <a:t>Kritiska faktorer</a:t>
            </a:r>
          </a:p>
          <a:p>
            <a:pPr lvl="0"/>
            <a:r>
              <a:rPr lang="sv-SE" sz="1600" dirty="0" smtClean="0"/>
              <a:t>Utbudet finns av effektiva och eldrivna fordon på EU-marknaden. Till detta bidrar (obs alla behöver inte nödvändigtvis vara uppfyllda) </a:t>
            </a:r>
          </a:p>
          <a:p>
            <a:pPr lvl="1"/>
            <a:r>
              <a:rPr lang="sv-SE" sz="1400" dirty="0" smtClean="0"/>
              <a:t>att utvecklingen i Asien drivs mot en elektrifiering </a:t>
            </a:r>
          </a:p>
          <a:p>
            <a:pPr lvl="1"/>
            <a:r>
              <a:rPr lang="sv-SE" sz="1400" dirty="0" smtClean="0"/>
              <a:t>att utvecklingen i Kalifornien drivs mot en elektrifiering </a:t>
            </a:r>
          </a:p>
          <a:p>
            <a:pPr lvl="1"/>
            <a:r>
              <a:rPr lang="sv-SE" sz="1400" dirty="0" smtClean="0"/>
              <a:t>att EU krav sätts på tillräcklig nivå för att driva på en elektrifiering</a:t>
            </a:r>
          </a:p>
          <a:p>
            <a:pPr lvl="1"/>
            <a:r>
              <a:rPr lang="sv-SE" sz="1400" dirty="0" smtClean="0"/>
              <a:t>att elfordon (elbilar, </a:t>
            </a:r>
            <a:r>
              <a:rPr lang="sv-SE" sz="1400" dirty="0" err="1" smtClean="0"/>
              <a:t>laddhybrider</a:t>
            </a:r>
            <a:r>
              <a:rPr lang="sv-SE" sz="1400" dirty="0" smtClean="0"/>
              <a:t>, bränslecellsfordon) blir lönsamma senast 2020- 2025 </a:t>
            </a:r>
          </a:p>
          <a:p>
            <a:pPr lvl="0"/>
            <a:r>
              <a:rPr lang="sv-SE" sz="1600" dirty="0" smtClean="0"/>
              <a:t>EU krav för nya personbilar i kombination med nationella styrmedel såsom bonus </a:t>
            </a:r>
            <a:r>
              <a:rPr lang="sv-SE" sz="1600" dirty="0" err="1" smtClean="0"/>
              <a:t>malus</a:t>
            </a:r>
            <a:r>
              <a:rPr lang="sv-SE" sz="1600" dirty="0" smtClean="0"/>
              <a:t> som innebär att nya svenska personbilar i snitt når 95 g/km till 2021, och därefter reduceras med ytterligare 25 procent till 2025, och 50 procent till 2030 (och motsvarande för lätta lastbilar). Styrmedlen driver i sin tur mot elektrifiering </a:t>
            </a:r>
          </a:p>
          <a:p>
            <a:pPr lvl="0"/>
            <a:r>
              <a:rPr lang="sv-SE" sz="1600" dirty="0" smtClean="0"/>
              <a:t>Övriga delar effektiviseras i samma grad vilket kräver utökning av nuvarande provmetoder och krav inom EU och globalt. </a:t>
            </a:r>
          </a:p>
          <a:p>
            <a:pPr lvl="0"/>
            <a:r>
              <a:rPr lang="sv-SE" sz="1600" dirty="0" smtClean="0"/>
              <a:t>Att </a:t>
            </a:r>
            <a:r>
              <a:rPr lang="sv-SE" sz="1600" dirty="0" err="1" smtClean="0"/>
              <a:t>uppskalningen</a:t>
            </a:r>
            <a:r>
              <a:rPr lang="sv-SE" sz="1600" dirty="0" smtClean="0"/>
              <a:t> av batteriproduktionen klaras av i form av tillräckligt många stora batterifabriker. Att råvarutillgången, tex på Kobolt inte begränsar utvecklingstakten nämnvärt.</a:t>
            </a:r>
            <a:endParaRPr lang="sv-SE" sz="1800" dirty="0" smtClean="0"/>
          </a:p>
          <a:p>
            <a:endParaRPr lang="sv-SE" dirty="0" smtClean="0"/>
          </a:p>
          <a:p>
            <a:r>
              <a:rPr lang="sv-SE" dirty="0" smtClean="0"/>
              <a:t>Kritiska faktorer ytterligare effektivisering</a:t>
            </a:r>
          </a:p>
          <a:p>
            <a:pPr lvl="0"/>
            <a:r>
              <a:rPr lang="sv-SE" dirty="0" smtClean="0"/>
              <a:t>Huvuddelen av trafiken håller hastighetsgränserna, vilket kan underlättas med utvecklingen av automatiserade fordon. </a:t>
            </a:r>
          </a:p>
          <a:p>
            <a:r>
              <a:rPr lang="sv-SE" dirty="0" smtClean="0"/>
              <a:t>Generell sänkning av hastighetsgränser med 10 km/h jämfört med dagens hastighetsgränser, dels på vägar med hastighetsgränsen 70 km/h och uppåt (utom i glesbygdslän), och dels på alla vägar skyltade med 50 km/h.</a:t>
            </a:r>
          </a:p>
          <a:p>
            <a:pPr lvl="0"/>
            <a:r>
              <a:rPr lang="sv-SE" dirty="0" smtClean="0"/>
              <a:t>Sparsam körning tillämpas av majoriteten av förarna, vilket kan underlättas med utvecklingen av automatiserade fordon.  </a:t>
            </a:r>
          </a:p>
          <a:p>
            <a:r>
              <a:rPr lang="sv-SE" dirty="0" smtClean="0"/>
              <a:t>Infrastrukturen vid nybyggnad och ombyggnad utvecklas, där det är möjligt/rimligt, så att den understödjer ett sparsamt körsätt och lågt färdmotstånd.</a:t>
            </a:r>
          </a:p>
          <a:p>
            <a:endParaRPr lang="sv-SE" dirty="0"/>
          </a:p>
        </p:txBody>
      </p:sp>
      <p:sp>
        <p:nvSpPr>
          <p:cNvPr id="4" name="Platshållare för bildnummer 3"/>
          <p:cNvSpPr>
            <a:spLocks noGrp="1"/>
          </p:cNvSpPr>
          <p:nvPr>
            <p:ph type="sldNum" sz="quarter" idx="10"/>
          </p:nvPr>
        </p:nvSpPr>
        <p:spPr/>
        <p:txBody>
          <a:bodyPr/>
          <a:lstStyle/>
          <a:p>
            <a:pPr>
              <a:defRPr/>
            </a:pPr>
            <a:fld id="{DA6A1BC2-E395-4EBB-BFC1-1BE258091403}" type="slidenum">
              <a:rPr lang="sv-SE" smtClean="0"/>
              <a:pPr>
                <a:defRPr/>
              </a:pPr>
              <a:t>12</a:t>
            </a:fld>
            <a:endParaRPr lang="sv-SE"/>
          </a:p>
        </p:txBody>
      </p:sp>
    </p:spTree>
    <p:extLst>
      <p:ext uri="{BB962C8B-B14F-4D97-AF65-F5344CB8AC3E}">
        <p14:creationId xmlns:p14="http://schemas.microsoft.com/office/powerpoint/2010/main" val="676409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v">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087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text &amp; logotyp">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a:lvl1pPr>
          </a:lstStyle>
          <a:p>
            <a:r>
              <a:rPr lang="sv-SE" dirty="0" smtClean="0"/>
              <a:t>Klicka – lägg till rubrik</a:t>
            </a:r>
            <a:endParaRPr lang="sv-SE" dirty="0"/>
          </a:p>
        </p:txBody>
      </p:sp>
      <p:sp>
        <p:nvSpPr>
          <p:cNvPr id="8" name="Platshållare för text 7"/>
          <p:cNvSpPr>
            <a:spLocks noGrp="1"/>
          </p:cNvSpPr>
          <p:nvPr>
            <p:ph type="body" sz="quarter" idx="12" hasCustomPrompt="1"/>
          </p:nvPr>
        </p:nvSpPr>
        <p:spPr>
          <a:xfrm>
            <a:off x="696000" y="3284970"/>
            <a:ext cx="10800000" cy="1800000"/>
          </a:xfrm>
          <a:prstGeom prst="rect">
            <a:avLst/>
          </a:prstGeom>
        </p:spPr>
        <p:txBody>
          <a:bodyPr/>
          <a:lstStyle>
            <a:lvl1pPr marL="0" indent="0" algn="ctr">
              <a:lnSpc>
                <a:spcPct val="100000"/>
              </a:lnSpc>
              <a:buFont typeface="+mj-lt"/>
              <a:buNone/>
              <a:defRPr sz="2400" spc="0" baseline="0"/>
            </a:lvl1pPr>
            <a:lvl2pPr marL="575100" indent="-342900">
              <a:buFont typeface="+mj-lt"/>
              <a:buAutoNum type="arabicPeriod"/>
              <a:defRPr/>
            </a:lvl2pPr>
            <a:lvl3pPr marL="805500" indent="-342900">
              <a:buFont typeface="+mj-lt"/>
              <a:buAutoNum type="arabicPeriod"/>
              <a:defRPr/>
            </a:lvl3pPr>
            <a:lvl4pPr marL="1035900" indent="-342900">
              <a:buFont typeface="+mj-lt"/>
              <a:buAutoNum type="arabicPeriod"/>
              <a:defRPr/>
            </a:lvl4pPr>
            <a:lvl5pPr marL="1230300" indent="-342900">
              <a:buFont typeface="+mj-lt"/>
              <a:buAutoNum type="arabicPeriod"/>
              <a:defRPr/>
            </a:lvl5pPr>
          </a:lstStyle>
          <a:p>
            <a:pPr lvl="0"/>
            <a:r>
              <a:rPr lang="sv-SE" dirty="0" smtClean="0"/>
              <a:t>Skriv text här</a:t>
            </a:r>
            <a:endParaRPr lang="sv-SE" dirty="0"/>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6" name="Platshållare för text 5"/>
          <p:cNvSpPr>
            <a:spLocks noGrp="1"/>
          </p:cNvSpPr>
          <p:nvPr>
            <p:ph type="body" sz="quarter" idx="17" hasCustomPrompt="1"/>
          </p:nvPr>
        </p:nvSpPr>
        <p:spPr>
          <a:xfrm>
            <a:off x="694800" y="5529600"/>
            <a:ext cx="2739600" cy="925200"/>
          </a:xfrm>
          <a:prstGeom prst="rect">
            <a:avLst/>
          </a:prstGeom>
        </p:spPr>
        <p:txBody>
          <a:bodyPr/>
          <a:lstStyle>
            <a:lvl1pPr marL="0" indent="0">
              <a:buNone/>
              <a:defRPr/>
            </a:lvl1pPr>
          </a:lstStyle>
          <a:p>
            <a:pPr lvl="0"/>
            <a:r>
              <a:rPr lang="sv-SE" dirty="0" smtClean="0"/>
              <a:t>Plats för EU-logotyp</a:t>
            </a:r>
            <a:endParaRPr lang="sv-SE" dirty="0"/>
          </a:p>
        </p:txBody>
      </p:sp>
    </p:spTree>
    <p:extLst>
      <p:ext uri="{BB962C8B-B14F-4D97-AF65-F5344CB8AC3E}">
        <p14:creationId xmlns:p14="http://schemas.microsoft.com/office/powerpoint/2010/main" val="2279311065"/>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vä, bild hö">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10" name="Platshållare för bild 9"/>
          <p:cNvSpPr>
            <a:spLocks noGrp="1"/>
          </p:cNvSpPr>
          <p:nvPr>
            <p:ph type="pic" sz="quarter" idx="13" hasCustomPrompt="1"/>
          </p:nvPr>
        </p:nvSpPr>
        <p:spPr>
          <a:xfrm>
            <a:off x="6456000" y="1269000"/>
            <a:ext cx="5040000" cy="4320000"/>
          </a:xfrm>
          <a:prstGeom prst="rect">
            <a:avLst/>
          </a:prstGeom>
        </p:spPr>
        <p:txBody>
          <a:bodyPr/>
          <a:lstStyle>
            <a:lvl1pPr marL="0" indent="0">
              <a:buNone/>
              <a:defRPr/>
            </a:lvl1pPr>
          </a:lstStyle>
          <a:p>
            <a:r>
              <a:rPr lang="sv-SE" dirty="0" smtClean="0"/>
              <a:t>Bild</a:t>
            </a:r>
            <a:endParaRPr lang="sv-SE" dirty="0"/>
          </a:p>
        </p:txBody>
      </p:sp>
      <p:sp>
        <p:nvSpPr>
          <p:cNvPr id="5" name="Platshållare för datum 4"/>
          <p:cNvSpPr>
            <a:spLocks noGrp="1"/>
          </p:cNvSpPr>
          <p:nvPr>
            <p:ph type="dt" sz="half" idx="14"/>
          </p:nvPr>
        </p:nvSpPr>
        <p:spPr>
          <a:xfrm>
            <a:off x="10152000" y="201600"/>
            <a:ext cx="1767114" cy="365125"/>
          </a:xfrm>
        </p:spPr>
        <p:txBody>
          <a:bodyPr/>
          <a:lstStyle>
            <a:lvl1pPr>
              <a:defRPr sz="1000"/>
            </a:lvl1pPr>
          </a:lstStyle>
          <a:p>
            <a:endParaRPr lang="sv-SE" dirty="0"/>
          </a:p>
        </p:txBody>
      </p:sp>
      <p:sp>
        <p:nvSpPr>
          <p:cNvPr id="6" name="Platshållare för sidfot 5"/>
          <p:cNvSpPr>
            <a:spLocks noGrp="1"/>
          </p:cNvSpPr>
          <p:nvPr>
            <p:ph type="ftr" sz="quarter" idx="15"/>
          </p:nvPr>
        </p:nvSpPr>
        <p:spPr>
          <a:xfrm>
            <a:off x="696000" y="201600"/>
            <a:ext cx="3570514" cy="365125"/>
          </a:xfrm>
        </p:spPr>
        <p:txBody>
          <a:bodyPr/>
          <a:lstStyle>
            <a:lvl1pPr>
              <a:defRPr sz="1000"/>
            </a:lvl1pPr>
          </a:lstStyle>
          <a:p>
            <a:r>
              <a:rPr lang="sv-SE" smtClean="0"/>
              <a:t>Titel</a:t>
            </a:r>
            <a:endParaRPr lang="sv-SE" dirty="0"/>
          </a:p>
        </p:txBody>
      </p:sp>
      <p:sp>
        <p:nvSpPr>
          <p:cNvPr id="9" name="Platshållare för bildnummer 8"/>
          <p:cNvSpPr>
            <a:spLocks noGrp="1"/>
          </p:cNvSpPr>
          <p:nvPr>
            <p:ph type="sldNum" sz="quarter" idx="16"/>
          </p:nvPr>
        </p:nvSpPr>
        <p:spPr>
          <a:xfrm>
            <a:off x="-1" y="201600"/>
            <a:ext cx="784800" cy="365125"/>
          </a:xfrm>
        </p:spPr>
        <p:txBody>
          <a:bodyPr/>
          <a:lstStyle>
            <a:lvl1pPr>
              <a:defRPr sz="1000"/>
            </a:lvl1pPr>
          </a:lstStyle>
          <a:p>
            <a:fld id="{816FEC2C-AD63-44F4-896C-A2025F5FB260}" type="slidenum">
              <a:rPr lang="sv-SE" smtClean="0"/>
              <a:pPr/>
              <a:t>‹#›</a:t>
            </a:fld>
            <a:endParaRPr lang="sv-SE" dirty="0"/>
          </a:p>
        </p:txBody>
      </p:sp>
      <p:sp>
        <p:nvSpPr>
          <p:cNvPr id="11" name="Platshållare för text 7"/>
          <p:cNvSpPr>
            <a:spLocks noGrp="1"/>
          </p:cNvSpPr>
          <p:nvPr>
            <p:ph type="body" sz="quarter" idx="12" hasCustomPrompt="1"/>
          </p:nvPr>
        </p:nvSpPr>
        <p:spPr>
          <a:xfrm>
            <a:off x="69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2920636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hö, bild vä">
    <p:spTree>
      <p:nvGrpSpPr>
        <p:cNvPr id="1" name=""/>
        <p:cNvGrpSpPr/>
        <p:nvPr/>
      </p:nvGrpSpPr>
      <p:grpSpPr>
        <a:xfrm>
          <a:off x="0" y="0"/>
          <a:ext cx="0" cy="0"/>
          <a:chOff x="0" y="0"/>
          <a:chExt cx="0" cy="0"/>
        </a:xfrm>
      </p:grpSpPr>
      <p:sp>
        <p:nvSpPr>
          <p:cNvPr id="5" name="Rubrik 1"/>
          <p:cNvSpPr>
            <a:spLocks noGrp="1"/>
          </p:cNvSpPr>
          <p:nvPr>
            <p:ph type="title" hasCustomPrompt="1"/>
          </p:nvPr>
        </p:nvSpPr>
        <p:spPr>
          <a:xfrm>
            <a:off x="6456000" y="1269000"/>
            <a:ext cx="5040000" cy="900000"/>
          </a:xfrm>
          <a:prstGeom prst="rect">
            <a:avLst/>
          </a:prstGeom>
        </p:spPr>
        <p:txBody>
          <a:bodyPr anchor="ctr"/>
          <a:lstStyle>
            <a:lvl1pPr>
              <a:defRPr sz="4000"/>
            </a:lvl1pPr>
          </a:lstStyle>
          <a:p>
            <a:r>
              <a:rPr lang="sv-SE" dirty="0" smtClean="0"/>
              <a:t>Rubrik</a:t>
            </a:r>
            <a:endParaRPr lang="sv-SE" dirty="0"/>
          </a:p>
        </p:txBody>
      </p:sp>
      <p:sp>
        <p:nvSpPr>
          <p:cNvPr id="7" name="Platshållare för bild 9"/>
          <p:cNvSpPr>
            <a:spLocks noGrp="1"/>
          </p:cNvSpPr>
          <p:nvPr>
            <p:ph type="pic" sz="quarter" idx="13" hasCustomPrompt="1"/>
          </p:nvPr>
        </p:nvSpPr>
        <p:spPr>
          <a:xfrm>
            <a:off x="694800" y="1269000"/>
            <a:ext cx="5040000" cy="4320000"/>
          </a:xfrm>
          <a:prstGeom prst="rect">
            <a:avLst/>
          </a:prstGeom>
        </p:spPr>
        <p:txBody>
          <a:bodyPr/>
          <a:lstStyle>
            <a:lvl1pPr marL="0" indent="0">
              <a:buNone/>
              <a:defRPr/>
            </a:lvl1pPr>
          </a:lstStyle>
          <a:p>
            <a:r>
              <a:rPr lang="sv-SE" dirty="0" smtClean="0"/>
              <a:t>Bild</a:t>
            </a:r>
            <a:endParaRPr lang="sv-SE" dirty="0"/>
          </a:p>
        </p:txBody>
      </p:sp>
      <p:sp>
        <p:nvSpPr>
          <p:cNvPr id="2" name="Platshållare för datum 1"/>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
        <p:nvSpPr>
          <p:cNvPr id="8" name="Platshållare för text 7"/>
          <p:cNvSpPr>
            <a:spLocks noGrp="1"/>
          </p:cNvSpPr>
          <p:nvPr>
            <p:ph type="body" sz="quarter" idx="12" hasCustomPrompt="1"/>
          </p:nvPr>
        </p:nvSpPr>
        <p:spPr>
          <a:xfrm>
            <a:off x="6454800" y="2170800"/>
            <a:ext cx="5040000" cy="3420000"/>
          </a:xfrm>
          <a:prstGeom prst="rect">
            <a:avLst/>
          </a:prstGeom>
        </p:spPr>
        <p:txBody>
          <a:bodyPr/>
          <a:lstStyle>
            <a:lvl1pPr marL="360000" indent="-360000" defTabSz="360000">
              <a:lnSpc>
                <a:spcPct val="100000"/>
              </a:lnSpc>
              <a:buFont typeface="Arial" panose="020B0604020202020204" pitchFamily="34" charset="0"/>
              <a:buChar char="•"/>
              <a:defRPr sz="2000" spc="0"/>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defTabSz="3240000">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lvl="0"/>
            <a:r>
              <a:rPr lang="sv-SE" dirty="0" smtClean="0"/>
              <a:t>Skriv text här</a:t>
            </a:r>
          </a:p>
        </p:txBody>
      </p:sp>
    </p:spTree>
    <p:extLst>
      <p:ext uri="{BB962C8B-B14F-4D97-AF65-F5344CB8AC3E}">
        <p14:creationId xmlns:p14="http://schemas.microsoft.com/office/powerpoint/2010/main" val="1106066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smtClean="0"/>
              <a:t>Diagram</a:t>
            </a:r>
            <a:endParaRPr lang="sv-SE" dirty="0"/>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smtClean="0"/>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5580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amp;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269000"/>
            <a:ext cx="10800000" cy="900000"/>
          </a:xfrm>
          <a:prstGeom prst="rect">
            <a:avLst/>
          </a:prstGeom>
        </p:spPr>
        <p:txBody>
          <a:bodyPr anchor="ctr"/>
          <a:lstStyle>
            <a:lvl1pPr algn="ctr">
              <a:defRPr sz="4000" baseline="0"/>
            </a:lvl1pPr>
          </a:lstStyle>
          <a:p>
            <a:r>
              <a:rPr lang="sv-SE" dirty="0" smtClean="0"/>
              <a:t>Klicka – lägg till rubrik</a:t>
            </a:r>
            <a:endParaRPr lang="sv-SE" dirty="0"/>
          </a:p>
        </p:txBody>
      </p:sp>
      <p:sp>
        <p:nvSpPr>
          <p:cNvPr id="8" name="Platshållare för text 7"/>
          <p:cNvSpPr>
            <a:spLocks noGrp="1"/>
          </p:cNvSpPr>
          <p:nvPr>
            <p:ph type="body" sz="quarter" idx="12" hasCustomPrompt="1"/>
          </p:nvPr>
        </p:nvSpPr>
        <p:spPr>
          <a:xfrm>
            <a:off x="696000" y="2170062"/>
            <a:ext cx="5040000" cy="3420000"/>
          </a:xfrm>
          <a:prstGeom prst="rect">
            <a:avLst/>
          </a:prstGeom>
        </p:spPr>
        <p:txBody>
          <a:bodyPr/>
          <a:lstStyle>
            <a:lvl1pPr marL="0" indent="0">
              <a:lnSpc>
                <a:spcPct val="100000"/>
              </a:lnSpc>
              <a:buNone/>
              <a:defRPr sz="2000" spc="0"/>
            </a:lvl1pPr>
            <a:lvl2pPr marL="232200" indent="0">
              <a:buNone/>
              <a:defRPr/>
            </a:lvl2pPr>
            <a:lvl3pPr marL="462600" indent="0">
              <a:buNone/>
              <a:defRPr/>
            </a:lvl3pPr>
            <a:lvl4pPr marL="693000" indent="0">
              <a:buNone/>
              <a:defRPr/>
            </a:lvl4pPr>
            <a:lvl5pPr marL="887400" indent="0">
              <a:buNone/>
              <a:defRPr/>
            </a:lvl5pPr>
          </a:lstStyle>
          <a:p>
            <a:pPr lvl="0"/>
            <a:r>
              <a:rPr lang="sv-SE" dirty="0" smtClean="0"/>
              <a:t>Skriv text här</a:t>
            </a:r>
            <a:endParaRPr lang="sv-SE" dirty="0"/>
          </a:p>
        </p:txBody>
      </p:sp>
      <p:sp>
        <p:nvSpPr>
          <p:cNvPr id="6" name="Platshållare för diagram 5"/>
          <p:cNvSpPr>
            <a:spLocks noGrp="1"/>
          </p:cNvSpPr>
          <p:nvPr>
            <p:ph type="chart" sz="quarter" idx="13" hasCustomPrompt="1"/>
          </p:nvPr>
        </p:nvSpPr>
        <p:spPr>
          <a:xfrm>
            <a:off x="6454800" y="2169000"/>
            <a:ext cx="5040000" cy="3421062"/>
          </a:xfrm>
          <a:prstGeom prst="rect">
            <a:avLst/>
          </a:prstGeom>
        </p:spPr>
        <p:txBody>
          <a:bodyPr/>
          <a:lstStyle>
            <a:lvl1pPr marL="0" indent="0">
              <a:buNone/>
              <a:defRPr/>
            </a:lvl1pPr>
          </a:lstStyle>
          <a:p>
            <a:r>
              <a:rPr lang="sv-SE" dirty="0" smtClean="0"/>
              <a:t>Diagram</a:t>
            </a:r>
            <a:endParaRPr lang="sv-SE" dirty="0"/>
          </a:p>
        </p:txBody>
      </p:sp>
      <p:sp>
        <p:nvSpPr>
          <p:cNvPr id="5" name="Platshållare för datum 4"/>
          <p:cNvSpPr>
            <a:spLocks noGrp="1"/>
          </p:cNvSpPr>
          <p:nvPr>
            <p:ph type="dt" sz="half" idx="14"/>
          </p:nvPr>
        </p:nvSpPr>
        <p:spPr/>
        <p:txBody>
          <a:bodyPr/>
          <a:lstStyle>
            <a:lvl1pPr>
              <a:defRPr sz="1000"/>
            </a:lvl1pPr>
          </a:lstStyle>
          <a:p>
            <a:endParaRPr lang="sv-SE" dirty="0"/>
          </a:p>
        </p:txBody>
      </p:sp>
      <p:sp>
        <p:nvSpPr>
          <p:cNvPr id="9" name="Platshållare för sidfot 8"/>
          <p:cNvSpPr>
            <a:spLocks noGrp="1"/>
          </p:cNvSpPr>
          <p:nvPr>
            <p:ph type="ftr" sz="quarter" idx="15"/>
          </p:nvPr>
        </p:nvSpPr>
        <p:spPr/>
        <p:txBody>
          <a:bodyPr/>
          <a:lstStyle>
            <a:lvl1pPr>
              <a:defRPr sz="1000"/>
            </a:lvl1pPr>
          </a:lstStyle>
          <a:p>
            <a:r>
              <a:rPr lang="sv-SE" smtClean="0"/>
              <a:t>Titel</a:t>
            </a:r>
            <a:endParaRPr lang="sv-SE" dirty="0"/>
          </a:p>
        </p:txBody>
      </p:sp>
      <p:sp>
        <p:nvSpPr>
          <p:cNvPr id="10" name="Platshållare för bildnummer 9"/>
          <p:cNvSpPr>
            <a:spLocks noGrp="1"/>
          </p:cNvSpPr>
          <p:nvPr>
            <p:ph type="sldNum" sz="quarter" idx="16"/>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7158694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text röd bakgrund">
    <p:bg>
      <p:bgPr>
        <a:solidFill>
          <a:srgbClr val="D7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baseline="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smtClean="0"/>
              <a:t>Skriv text här</a:t>
            </a:r>
            <a:endParaRPr lang="en-US" dirty="0" smtClean="0"/>
          </a:p>
        </p:txBody>
      </p:sp>
      <p:sp>
        <p:nvSpPr>
          <p:cNvPr id="8"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9"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0"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6909222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text - bildbakgrund">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en-US" dirty="0"/>
          </a:p>
        </p:txBody>
      </p:sp>
      <p:sp>
        <p:nvSpPr>
          <p:cNvPr id="5" name="Platshållare för text 4">
            <a:extLst>
              <a:ext uri="{FF2B5EF4-FFF2-40B4-BE49-F238E27FC236}">
                <a16:creationId xmlns:a16="http://schemas.microsoft.com/office/drawing/2014/main" id="{1AAAF19A-C108-416B-94E8-AE411170AA77}"/>
              </a:ext>
            </a:extLst>
          </p:cNvPr>
          <p:cNvSpPr>
            <a:spLocks noGrp="1"/>
          </p:cNvSpPr>
          <p:nvPr>
            <p:ph type="body" sz="quarter" idx="11" hasCustomPrompt="1"/>
          </p:nvPr>
        </p:nvSpPr>
        <p:spPr>
          <a:xfrm>
            <a:off x="696000" y="3789000"/>
            <a:ext cx="10800000" cy="1800000"/>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spc="0">
                <a:solidFill>
                  <a:schemeClr val="bg1"/>
                </a:solidFill>
                <a:latin typeface="+mn-l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smtClean="0"/>
              <a:t>Skriv text här</a:t>
            </a:r>
            <a:endParaRPr lang="en-US" dirty="0" smtClean="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12"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3"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4"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9072816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bakgrund">
    <p:spTree>
      <p:nvGrpSpPr>
        <p:cNvPr id="1" name=""/>
        <p:cNvGrpSpPr/>
        <p:nvPr/>
      </p:nvGrpSpPr>
      <p:grpSpPr>
        <a:xfrm>
          <a:off x="0" y="0"/>
          <a:ext cx="0" cy="0"/>
          <a:chOff x="0" y="0"/>
          <a:chExt cx="0" cy="0"/>
        </a:xfrm>
      </p:grpSpPr>
      <p:sp>
        <p:nvSpPr>
          <p:cNvPr id="8" name="Platshållare för bild 5"/>
          <p:cNvSpPr>
            <a:spLocks noGrp="1"/>
          </p:cNvSpPr>
          <p:nvPr>
            <p:ph type="pic" sz="quarter" idx="12" hasCustomPrompt="1"/>
          </p:nvPr>
        </p:nvSpPr>
        <p:spPr>
          <a:xfrm>
            <a:off x="0" y="0"/>
            <a:ext cx="12192000" cy="6858000"/>
          </a:xfrm>
          <a:prstGeom prst="rect">
            <a:avLst/>
          </a:prstGeom>
          <a:solidFill>
            <a:schemeClr val="accent5"/>
          </a:solidFill>
        </p:spPr>
        <p:txBody>
          <a:bodyPr anchor="t"/>
          <a:lstStyle>
            <a:lvl1pPr marL="0" indent="0">
              <a:buNone/>
              <a:defRPr>
                <a:solidFill>
                  <a:schemeClr val="bg1"/>
                </a:solidFill>
              </a:defRPr>
            </a:lvl1pPr>
          </a:lstStyle>
          <a:p>
            <a:r>
              <a:rPr lang="sv-SE" dirty="0" smtClean="0"/>
              <a:t>Bild</a:t>
            </a:r>
            <a:endParaRPr lang="sv-SE" dirty="0"/>
          </a:p>
        </p:txBody>
      </p:sp>
      <p:sp>
        <p:nvSpPr>
          <p:cNvPr id="2" name="Rubrik 1">
            <a:extLst>
              <a:ext uri="{FF2B5EF4-FFF2-40B4-BE49-F238E27FC236}">
                <a16:creationId xmlns:a16="http://schemas.microsoft.com/office/drawing/2014/main" id="{DAD7E678-F878-4A88-B37F-CF88CE888BB6}"/>
              </a:ext>
            </a:extLst>
          </p:cNvPr>
          <p:cNvSpPr>
            <a:spLocks noGrp="1"/>
          </p:cNvSpPr>
          <p:nvPr>
            <p:ph type="title" hasCustomPrompt="1"/>
          </p:nvPr>
        </p:nvSpPr>
        <p:spPr>
          <a:xfrm>
            <a:off x="696000" y="1998000"/>
            <a:ext cx="10800000" cy="1080000"/>
          </a:xfrm>
          <a:prstGeom prst="rect">
            <a:avLst/>
          </a:prstGeom>
        </p:spPr>
        <p:txBody>
          <a:bodyPr anchor="ctr"/>
          <a:lstStyle>
            <a:lvl1pPr algn="ctr">
              <a:defRPr sz="6000">
                <a:solidFill>
                  <a:schemeClr val="bg1"/>
                </a:solidFill>
              </a:defRPr>
            </a:lvl1pPr>
          </a:lstStyle>
          <a:p>
            <a:r>
              <a:rPr lang="sv-SE" dirty="0" smtClean="0"/>
              <a:t>Klicka - lägg till rubrik</a:t>
            </a:r>
            <a:endParaRPr lang="en-US" dirty="0"/>
          </a:p>
        </p:txBody>
      </p:sp>
      <p:sp>
        <p:nvSpPr>
          <p:cNvPr id="4" name="textruta 3">
            <a:extLst>
              <a:ext uri="{FF2B5EF4-FFF2-40B4-BE49-F238E27FC236}">
                <a16:creationId xmlns:a16="http://schemas.microsoft.com/office/drawing/2014/main" id="{2DB92D40-5F44-4A12-A0C2-161F3FFFEFD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smtClean="0">
                <a:solidFill>
                  <a:schemeClr val="tx1">
                    <a:lumMod val="65000"/>
                    <a:lumOff val="35000"/>
                  </a:schemeClr>
                </a:solidFill>
                <a:latin typeface="+mn-lt"/>
              </a:rPr>
              <a:t>För att byta bakgrundsbild – Högerklicka på bilden. Välj Ändra bild. Välj sedan Från en fil.</a:t>
            </a:r>
            <a:endParaRPr lang="sv-SE" sz="1000" dirty="0">
              <a:solidFill>
                <a:schemeClr val="tx1">
                  <a:lumMod val="65000"/>
                  <a:lumOff val="35000"/>
                </a:schemeClr>
              </a:solidFill>
              <a:latin typeface="+mn-lt"/>
            </a:endParaRPr>
          </a:p>
        </p:txBody>
      </p:sp>
      <p:sp>
        <p:nvSpPr>
          <p:cNvPr id="15" name="Platshållare för text 14">
            <a:extLst>
              <a:ext uri="{FF2B5EF4-FFF2-40B4-BE49-F238E27FC236}">
                <a16:creationId xmlns:a16="http://schemas.microsoft.com/office/drawing/2014/main" id="{BC63DBC5-3A01-48A2-B443-DAC14C323B9A}"/>
              </a:ext>
            </a:extLst>
          </p:cNvPr>
          <p:cNvSpPr>
            <a:spLocks noGrp="1"/>
          </p:cNvSpPr>
          <p:nvPr>
            <p:ph type="body" sz="quarter" idx="10" hasCustomPrompt="1"/>
          </p:nvPr>
        </p:nvSpPr>
        <p:spPr>
          <a:xfrm>
            <a:off x="5338665" y="0"/>
            <a:ext cx="1514671" cy="756000"/>
          </a:xfrm>
          <a:prstGeom prst="rect">
            <a:avLst/>
          </a:prstGeom>
          <a:blipFill>
            <a:blip r:embed="rId2"/>
            <a:stretch>
              <a:fillRect/>
            </a:stretch>
          </a:blipFill>
        </p:spPr>
        <p:txBody>
          <a:bodyPr/>
          <a:lstStyle>
            <a:lvl1pPr marL="0" indent="0">
              <a:buNone/>
              <a:defRPr/>
            </a:lvl1pPr>
          </a:lstStyle>
          <a:p>
            <a:pPr lvl="0"/>
            <a:r>
              <a:rPr lang="en-US" dirty="0"/>
              <a:t> </a:t>
            </a:r>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1"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892529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96000" y="1998000"/>
            <a:ext cx="10800000" cy="1080000"/>
          </a:xfrm>
          <a:prstGeom prst="rect">
            <a:avLst/>
          </a:prstGeom>
        </p:spPr>
        <p:txBody>
          <a:bodyPr anchor="ctr"/>
          <a:lstStyle>
            <a:lvl1pPr algn="ctr">
              <a:defRPr sz="6000" baseline="0">
                <a:solidFill>
                  <a:schemeClr val="bg1"/>
                </a:solidFill>
              </a:defRPr>
            </a:lvl1pPr>
          </a:lstStyle>
          <a:p>
            <a:r>
              <a:rPr lang="sv-SE" dirty="0" smtClean="0"/>
              <a:t>Klicka - lägg till rubrik</a:t>
            </a:r>
            <a:endParaRPr lang="sv-SE" dirty="0"/>
          </a:p>
        </p:txBody>
      </p:sp>
      <p:sp>
        <p:nvSpPr>
          <p:cNvPr id="9"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bg1"/>
                </a:solidFill>
              </a:defRPr>
            </a:lvl1pPr>
          </a:lstStyle>
          <a:p>
            <a:endParaRPr lang="sv-SE" dirty="0"/>
          </a:p>
        </p:txBody>
      </p:sp>
      <p:sp>
        <p:nvSpPr>
          <p:cNvPr id="10"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bg1"/>
                </a:solidFill>
              </a:defRPr>
            </a:lvl1pPr>
          </a:lstStyle>
          <a:p>
            <a:r>
              <a:rPr lang="sv-SE" smtClean="0"/>
              <a:t>Titel</a:t>
            </a:r>
            <a:endParaRPr lang="sv-SE" dirty="0"/>
          </a:p>
        </p:txBody>
      </p:sp>
      <p:sp>
        <p:nvSpPr>
          <p:cNvPr id="11"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bg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8510354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p>
        </p:txBody>
      </p:sp>
      <p:sp>
        <p:nvSpPr>
          <p:cNvPr id="5" name="Platshållare för rubrik 1"/>
          <p:cNvSpPr>
            <a:spLocks noGrp="1"/>
          </p:cNvSpPr>
          <p:nvPr>
            <p:ph type="title"/>
          </p:nvPr>
        </p:nvSpPr>
        <p:spPr bwMode="auto">
          <a:xfrm>
            <a:off x="609600" y="4143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p>
        </p:txBody>
      </p:sp>
    </p:spTree>
    <p:extLst>
      <p:ext uri="{BB962C8B-B14F-4D97-AF65-F5344CB8AC3E}">
        <p14:creationId xmlns:p14="http://schemas.microsoft.com/office/powerpoint/2010/main" val="299573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 och punktlista">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52464" y="1467016"/>
            <a:ext cx="10176000" cy="4248000"/>
          </a:xfrm>
        </p:spPr>
        <p:txBody>
          <a:bodyPr/>
          <a:lstStyle>
            <a:lvl1pPr marL="273593" marR="0" indent="-273593" algn="l" defTabSz="914377" rtl="0" eaLnBrk="0" fontAlgn="base" latinLnBrk="0" hangingPunct="0">
              <a:lnSpc>
                <a:spcPts val="2200"/>
              </a:lnSpc>
              <a:spcBef>
                <a:spcPts val="400"/>
              </a:spcBef>
              <a:spcAft>
                <a:spcPts val="600"/>
              </a:spcAft>
              <a:buClrTx/>
              <a:buSzTx/>
              <a:buFont typeface="Arial" charset="0"/>
              <a:buChar char="•"/>
              <a:tabLst>
                <a:tab pos="266693" algn="l"/>
              </a:tabLst>
              <a:defRPr sz="1800"/>
            </a:lvl1pPr>
            <a:lvl2pPr>
              <a:spcBef>
                <a:spcPts val="24"/>
              </a:spcBef>
              <a:defRPr sz="1600"/>
            </a:lvl2pPr>
            <a:lvl3pPr>
              <a:spcBef>
                <a:spcPts val="24"/>
              </a:spcBef>
              <a:defRPr sz="1600"/>
            </a:lvl3pPr>
            <a:lvl4pPr>
              <a:spcBef>
                <a:spcPts val="24"/>
              </a:spcBef>
              <a:defRPr sz="1600"/>
            </a:lvl4pPr>
            <a:lvl5pPr>
              <a:spcBef>
                <a:spcPts val="24"/>
              </a:spcBef>
              <a:defRPr sz="1600"/>
            </a:lvl5pPr>
          </a:lstStyle>
          <a:p>
            <a:pPr lvl="0"/>
            <a:r>
              <a:rPr lang="sv-SE" dirty="0" smtClean="0"/>
              <a:t>Klicka här för att ändra format på bakgrundstexten</a:t>
            </a:r>
          </a:p>
          <a:p>
            <a:pPr lvl="0"/>
            <a:r>
              <a:rPr lang="sv-SE" dirty="0" smtClean="0"/>
              <a:t>Klicka här för att ändra format på bakgrundstexten</a:t>
            </a:r>
          </a:p>
          <a:p>
            <a:pPr lvl="0"/>
            <a:r>
              <a:rPr lang="sv-SE" dirty="0" smtClean="0"/>
              <a:t>Klicka här för att ändra format på bakgrundstexten</a:t>
            </a:r>
          </a:p>
          <a:p>
            <a:pPr lvl="0"/>
            <a:r>
              <a:rPr lang="sv-SE" dirty="0" smtClean="0"/>
              <a:t>Klicka här för att ändra format på bakgrundstexten</a:t>
            </a:r>
          </a:p>
          <a:p>
            <a:pPr lvl="0"/>
            <a:endParaRPr lang="sv-SE" dirty="0" smtClean="0"/>
          </a:p>
          <a:p>
            <a:pPr lvl="0"/>
            <a:endParaRPr lang="sv-SE" dirty="0" smtClean="0"/>
          </a:p>
          <a:p>
            <a:pPr lvl="0"/>
            <a:endParaRPr lang="sv-SE" dirty="0" smtClean="0"/>
          </a:p>
          <a:p>
            <a:pPr lvl="0"/>
            <a:endParaRPr lang="sv-SE" dirty="0" smtClean="0"/>
          </a:p>
          <a:p>
            <a:pPr lvl="0"/>
            <a:endParaRPr lang="sv-SE" dirty="0" smtClean="0"/>
          </a:p>
          <a:p>
            <a:pPr lvl="0"/>
            <a:endParaRPr lang="sv-SE" dirty="0" smtClean="0"/>
          </a:p>
          <a:p>
            <a:pPr lvl="0"/>
            <a:endParaRPr lang="sv-SE" dirty="0" smtClean="0"/>
          </a:p>
        </p:txBody>
      </p:sp>
      <p:sp>
        <p:nvSpPr>
          <p:cNvPr id="4" name="Rubrik 1"/>
          <p:cNvSpPr>
            <a:spLocks noGrp="1"/>
          </p:cNvSpPr>
          <p:nvPr>
            <p:ph type="title"/>
          </p:nvPr>
        </p:nvSpPr>
        <p:spPr>
          <a:xfrm>
            <a:off x="952464" y="428604"/>
            <a:ext cx="10363200" cy="1036800"/>
          </a:xfrm>
        </p:spPr>
        <p:txBody>
          <a:bodyPr/>
          <a:lstStyle>
            <a:lvl1pPr>
              <a:defRPr b="0"/>
            </a:lvl1pPr>
          </a:lstStyle>
          <a:p>
            <a:r>
              <a:rPr lang="sv-SE" dirty="0" smtClean="0"/>
              <a:t>Klicka här för att ändra format</a:t>
            </a:r>
            <a:endParaRPr lang="sv-SE" dirty="0"/>
          </a:p>
        </p:txBody>
      </p:sp>
    </p:spTree>
    <p:extLst>
      <p:ext uri="{BB962C8B-B14F-4D97-AF65-F5344CB8AC3E}">
        <p14:creationId xmlns:p14="http://schemas.microsoft.com/office/powerpoint/2010/main" val="4856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a:p>
        </p:txBody>
      </p:sp>
    </p:spTree>
    <p:extLst>
      <p:ext uri="{BB962C8B-B14F-4D97-AF65-F5344CB8AC3E}">
        <p14:creationId xmlns:p14="http://schemas.microsoft.com/office/powerpoint/2010/main" val="199294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6" name="Platshållare för diagram 5"/>
          <p:cNvSpPr>
            <a:spLocks noGrp="1"/>
          </p:cNvSpPr>
          <p:nvPr>
            <p:ph type="chart" sz="quarter" idx="12" hasCustomPrompt="1"/>
          </p:nvPr>
        </p:nvSpPr>
        <p:spPr>
          <a:xfrm>
            <a:off x="696000" y="1269000"/>
            <a:ext cx="10800000" cy="4320000"/>
          </a:xfrm>
          <a:prstGeom prst="rect">
            <a:avLst/>
          </a:prstGeom>
        </p:spPr>
        <p:txBody>
          <a:bodyPr/>
          <a:lstStyle>
            <a:lvl1pPr marL="0" indent="0" algn="l">
              <a:buNone/>
              <a:defRPr/>
            </a:lvl1pPr>
          </a:lstStyle>
          <a:p>
            <a:r>
              <a:rPr lang="sv-SE" dirty="0" smtClean="0"/>
              <a:t>Diagram</a:t>
            </a:r>
            <a:endParaRPr lang="sv-SE" dirty="0"/>
          </a:p>
        </p:txBody>
      </p:sp>
      <p:sp>
        <p:nvSpPr>
          <p:cNvPr id="2" name="Platshållare för datum 1"/>
          <p:cNvSpPr>
            <a:spLocks noGrp="1"/>
          </p:cNvSpPr>
          <p:nvPr>
            <p:ph type="dt" sz="half" idx="13"/>
          </p:nvPr>
        </p:nvSpPr>
        <p:spPr/>
        <p:txBody>
          <a:bodyPr/>
          <a:lstStyle>
            <a:lvl1pPr>
              <a:defRPr sz="1000"/>
            </a:lvl1pPr>
          </a:lstStyle>
          <a:p>
            <a:endParaRPr lang="sv-SE" dirty="0"/>
          </a:p>
        </p:txBody>
      </p:sp>
      <p:sp>
        <p:nvSpPr>
          <p:cNvPr id="7" name="Platshållare för sidfot 6"/>
          <p:cNvSpPr>
            <a:spLocks noGrp="1"/>
          </p:cNvSpPr>
          <p:nvPr>
            <p:ph type="ftr" sz="quarter" idx="14"/>
          </p:nvPr>
        </p:nvSpPr>
        <p:spPr/>
        <p:txBody>
          <a:bodyPr/>
          <a:lstStyle>
            <a:lvl1pPr>
              <a:defRPr sz="1000"/>
            </a:lvl1pPr>
          </a:lstStyle>
          <a:p>
            <a:r>
              <a:rPr lang="sv-SE" smtClean="0"/>
              <a:t>Titel</a:t>
            </a:r>
            <a:endParaRPr lang="sv-SE" dirty="0"/>
          </a:p>
        </p:txBody>
      </p:sp>
      <p:sp>
        <p:nvSpPr>
          <p:cNvPr id="8" name="Platshållare för bildnummer 7"/>
          <p:cNvSpPr>
            <a:spLocks noGrp="1"/>
          </p:cNvSpPr>
          <p:nvPr>
            <p:ph type="sldNum" sz="quarter" idx="15"/>
          </p:nvPr>
        </p:nvSpPr>
        <p:spPr/>
        <p:txBody>
          <a:bodyPr/>
          <a:lstStyle>
            <a:lvl1pPr>
              <a:defRPr sz="1000"/>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4330737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image" Target="../media/image2.svg"/><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703571"/>
      </p:ext>
    </p:extLst>
  </p:cSld>
  <p:clrMap bg1="lt1" tx1="dk1" bg2="lt2" tx2="dk2" accent1="accent1" accent2="accent2" accent3="accent3" accent4="accent4" accent5="accent5" accent6="accent6" hlink="hlink" folHlink="folHlink"/>
  <p:sldLayoutIdLst>
    <p:sldLayoutId id="2147483651"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10">
            <a:extLst>
              <a:ext uri="{96DAC541-7B7A-43D3-8B79-37D633B846F1}">
                <asvg:svgBlip xmlns="" xmlns:asvg="http://schemas.microsoft.com/office/drawing/2016/SVG/main" r:embed="rId12"/>
              </a:ext>
            </a:extLst>
          </a:blip>
          <a:stretch>
            <a:fillRect/>
          </a:stretch>
        </p:blipFill>
        <p:spPr>
          <a:xfrm>
            <a:off x="5338665" y="0"/>
            <a:ext cx="1514670" cy="756000"/>
          </a:xfrm>
          <a:prstGeom prst="rect">
            <a:avLst/>
          </a:prstGeom>
          <a:blipFill>
            <a:blip r:embed="rId13"/>
            <a:stretch>
              <a:fillRect/>
            </a:stretch>
          </a:blipFill>
          <a:effectLst>
            <a:reflection stA="45000" endPos="1000" dist="50800" dir="5400000" sy="-100000" algn="bl" rotWithShape="0"/>
          </a:effectLst>
        </p:spPr>
      </p:pic>
      <p:sp>
        <p:nvSpPr>
          <p:cNvPr id="6"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8"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smtClean="0"/>
              <a:t>Titel</a:t>
            </a:r>
            <a:endParaRPr lang="sv-SE" dirty="0"/>
          </a:p>
        </p:txBody>
      </p:sp>
      <p:sp>
        <p:nvSpPr>
          <p:cNvPr id="9"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8" r:id="rId4"/>
    <p:sldLayoutId id="2147483673" r:id="rId5"/>
    <p:sldLayoutId id="2147483674" r:id="rId6"/>
    <p:sldLayoutId id="2147483675" r:id="rId7"/>
    <p:sldLayoutId id="2147483676" r:id="rId8"/>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7" orient="horz" pos="2160" userDrawn="1">
          <p15:clr>
            <a:srgbClr val="F26B43"/>
          </p15:clr>
        </p15:guide>
        <p15:guide id="8" pos="438" userDrawn="1">
          <p15:clr>
            <a:srgbClr val="F26B43"/>
          </p15:clr>
        </p15:guide>
        <p15:guide id="9" pos="7242" userDrawn="1">
          <p15:clr>
            <a:srgbClr val="F26B43"/>
          </p15:clr>
        </p15:guide>
        <p15:guide id="10" orient="horz" pos="3884" userDrawn="1">
          <p15:clr>
            <a:srgbClr val="F26B43"/>
          </p15:clr>
        </p15:guide>
        <p15:guide id="11"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6D06EDD-E5A3-40F5-94E9-EF10146AE402}"/>
              </a:ext>
            </a:extLst>
          </p:cNvPr>
          <p:cNvPicPr>
            <a:picLocks noChangeAspect="1"/>
          </p:cNvPicPr>
          <p:nvPr userDrawn="1"/>
        </p:nvPicPr>
        <p:blipFill>
          <a:blip r:embed="rId7">
            <a:extLst>
              <a:ext uri="{96DAC541-7B7A-43D3-8B79-37D633B846F1}">
                <asvg:svgBlip xmlns="" xmlns:asvg="http://schemas.microsoft.com/office/drawing/2016/SVG/main" r:embed="rId10"/>
              </a:ext>
            </a:extLst>
          </a:blip>
          <a:stretch>
            <a:fillRect/>
          </a:stretch>
        </p:blipFill>
        <p:spPr>
          <a:xfrm>
            <a:off x="5338665" y="0"/>
            <a:ext cx="1514670" cy="756000"/>
          </a:xfrm>
          <a:prstGeom prst="rect">
            <a:avLst/>
          </a:prstGeom>
          <a:effectLst>
            <a:reflection stA="45000" endPos="1000" dist="50800" dir="5400000" sy="-100000" algn="bl" rotWithShape="0"/>
          </a:effectLst>
        </p:spPr>
      </p:pic>
      <p:sp>
        <p:nvSpPr>
          <p:cNvPr id="3" name="Platshållare för datum 2"/>
          <p:cNvSpPr>
            <a:spLocks noGrp="1"/>
          </p:cNvSpPr>
          <p:nvPr>
            <p:ph type="dt" sz="half" idx="2"/>
          </p:nvPr>
        </p:nvSpPr>
        <p:spPr>
          <a:xfrm>
            <a:off x="10152000" y="201600"/>
            <a:ext cx="1767114" cy="365125"/>
          </a:xfrm>
          <a:prstGeom prst="rect">
            <a:avLst/>
          </a:prstGeom>
          <a:noFill/>
        </p:spPr>
        <p:txBody>
          <a:bodyPr vert="horz" lIns="91440" tIns="45720" rIns="91440" bIns="45720" rtlCol="0" anchor="ctr"/>
          <a:lstStyle>
            <a:lvl1pPr algn="r">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694800" y="201600"/>
            <a:ext cx="4050000" cy="365125"/>
          </a:xfrm>
          <a:prstGeom prst="rect">
            <a:avLst/>
          </a:prstGeom>
        </p:spPr>
        <p:txBody>
          <a:bodyPr vert="horz" lIns="91440" tIns="45720" rIns="91440" bIns="45720" rtlCol="0" anchor="ctr"/>
          <a:lstStyle>
            <a:lvl1pPr algn="l">
              <a:defRPr sz="1000">
                <a:solidFill>
                  <a:schemeClr val="tx1"/>
                </a:solidFill>
              </a:defRPr>
            </a:lvl1pPr>
          </a:lstStyle>
          <a:p>
            <a:r>
              <a:rPr lang="sv-SE" smtClean="0"/>
              <a:t>Titel</a:t>
            </a:r>
            <a:endParaRPr lang="sv-SE" dirty="0"/>
          </a:p>
        </p:txBody>
      </p:sp>
      <p:sp>
        <p:nvSpPr>
          <p:cNvPr id="2" name="Platshållare för bildnummer 1"/>
          <p:cNvSpPr>
            <a:spLocks noGrp="1"/>
          </p:cNvSpPr>
          <p:nvPr>
            <p:ph type="sldNum" sz="quarter" idx="4"/>
          </p:nvPr>
        </p:nvSpPr>
        <p:spPr>
          <a:xfrm>
            <a:off x="0" y="201600"/>
            <a:ext cx="784800" cy="365125"/>
          </a:xfrm>
          <a:prstGeom prst="rect">
            <a:avLst/>
          </a:prstGeom>
        </p:spPr>
        <p:txBody>
          <a:bodyPr vert="horz" lIns="91440" tIns="45720" rIns="91440" bIns="45720" rtlCol="0" anchor="ctr"/>
          <a:lstStyle>
            <a:lvl1pPr algn="ctr">
              <a:defRPr sz="1000">
                <a:solidFill>
                  <a:schemeClr val="tx1"/>
                </a:solidFill>
              </a:defRPr>
            </a:lvl1pPr>
          </a:lstStyle>
          <a:p>
            <a:fld id="{816FEC2C-AD63-44F4-896C-A2025F5FB260}" type="slidenum">
              <a:rPr lang="sv-SE" smtClean="0"/>
              <a:pPr/>
              <a:t>‹#›</a:t>
            </a:fld>
            <a:endParaRPr lang="sv-SE" dirty="0"/>
          </a:p>
        </p:txBody>
      </p:sp>
    </p:spTree>
    <p:extLst>
      <p:ext uri="{BB962C8B-B14F-4D97-AF65-F5344CB8AC3E}">
        <p14:creationId xmlns:p14="http://schemas.microsoft.com/office/powerpoint/2010/main" val="17074285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spc="120" baseline="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800" kern="1200" spc="1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3840" userDrawn="1">
          <p15:clr>
            <a:srgbClr val="F26B43"/>
          </p15:clr>
        </p15:guide>
        <p15:guide id="15" pos="438" userDrawn="1">
          <p15:clr>
            <a:srgbClr val="F26B43"/>
          </p15:clr>
        </p15:guide>
        <p15:guide id="16" pos="7242" userDrawn="1">
          <p15:clr>
            <a:srgbClr val="F26B43"/>
          </p15:clr>
        </p15:guide>
        <p15:guide id="17" orient="horz" pos="3884" userDrawn="1">
          <p15:clr>
            <a:srgbClr val="F26B43"/>
          </p15:clr>
        </p15:guide>
        <p15:guide id="18"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9.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304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52464" y="906276"/>
            <a:ext cx="10363200" cy="1036800"/>
          </a:xfrm>
        </p:spPr>
        <p:txBody>
          <a:bodyPr/>
          <a:lstStyle/>
          <a:p>
            <a:r>
              <a:rPr lang="sv-SE" sz="3600" dirty="0"/>
              <a:t>Å</a:t>
            </a:r>
            <a:r>
              <a:rPr lang="sv-SE" sz="3600" dirty="0" smtClean="0"/>
              <a:t>tgärder och styrmedel transporteffektivt samhälle</a:t>
            </a:r>
            <a:r>
              <a:rPr lang="sv-SE" sz="4800" dirty="0" smtClean="0"/>
              <a:t/>
            </a:r>
            <a:br>
              <a:rPr lang="sv-SE" sz="4800" dirty="0" smtClean="0"/>
            </a:br>
            <a:r>
              <a:rPr lang="sv-SE" sz="2800" i="1" dirty="0" smtClean="0"/>
              <a:t>i scenario D2 hög transporteffektivisering</a:t>
            </a:r>
            <a:endParaRPr lang="sv-SE" sz="2800" i="1" dirty="0"/>
          </a:p>
        </p:txBody>
      </p:sp>
      <p:pic>
        <p:nvPicPr>
          <p:cNvPr id="6" name="Bildobjekt 5"/>
          <p:cNvPicPr>
            <a:picLocks noChangeAspect="1"/>
          </p:cNvPicPr>
          <p:nvPr/>
        </p:nvPicPr>
        <p:blipFill>
          <a:blip r:embed="rId2"/>
          <a:stretch>
            <a:fillRect/>
          </a:stretch>
        </p:blipFill>
        <p:spPr>
          <a:xfrm>
            <a:off x="1280009" y="2115403"/>
            <a:ext cx="7007103" cy="4567047"/>
          </a:xfrm>
          <a:prstGeom prst="rect">
            <a:avLst/>
          </a:prstGeom>
        </p:spPr>
      </p:pic>
      <p:sp>
        <p:nvSpPr>
          <p:cNvPr id="7" name="textruta 6"/>
          <p:cNvSpPr txBox="1"/>
          <p:nvPr/>
        </p:nvSpPr>
        <p:spPr>
          <a:xfrm>
            <a:off x="8884692" y="2634018"/>
            <a:ext cx="3016155" cy="1015663"/>
          </a:xfrm>
          <a:prstGeom prst="rect">
            <a:avLst/>
          </a:prstGeom>
          <a:noFill/>
        </p:spPr>
        <p:txBody>
          <a:bodyPr wrap="square" rtlCol="0">
            <a:spAutoFit/>
          </a:bodyPr>
          <a:lstStyle/>
          <a:p>
            <a:r>
              <a:rPr lang="sv-SE" sz="2000" i="1" dirty="0" smtClean="0"/>
              <a:t>Totalt 21 procent</a:t>
            </a:r>
          </a:p>
          <a:p>
            <a:r>
              <a:rPr lang="sv-SE" sz="2000" i="1" dirty="0" smtClean="0"/>
              <a:t>minskning av biltrafik 2030 jämfört med 2017</a:t>
            </a:r>
            <a:endParaRPr lang="sv-SE" sz="2000" i="1" dirty="0"/>
          </a:p>
        </p:txBody>
      </p:sp>
    </p:spTree>
    <p:extLst>
      <p:ext uri="{BB962C8B-B14F-4D97-AF65-F5344CB8AC3E}">
        <p14:creationId xmlns:p14="http://schemas.microsoft.com/office/powerpoint/2010/main" val="371717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94683" y="2149642"/>
            <a:ext cx="8557472" cy="4571632"/>
          </a:xfrm>
        </p:spPr>
        <p:txBody>
          <a:bodyPr/>
          <a:lstStyle/>
          <a:p>
            <a:pPr>
              <a:lnSpc>
                <a:spcPct val="100000"/>
              </a:lnSpc>
            </a:pPr>
            <a:r>
              <a:rPr lang="sv-SE" sz="2000" dirty="0" smtClean="0"/>
              <a:t>Ökat </a:t>
            </a:r>
            <a:r>
              <a:rPr lang="sv-SE" sz="2000" dirty="0"/>
              <a:t>godstransportbehov tas i förbättrad logistik samt </a:t>
            </a:r>
            <a:r>
              <a:rPr lang="sv-SE" sz="2000" dirty="0" smtClean="0"/>
              <a:t>i sjöfart och på järnväg</a:t>
            </a:r>
          </a:p>
          <a:p>
            <a:pPr>
              <a:lnSpc>
                <a:spcPct val="100000"/>
              </a:lnSpc>
            </a:pPr>
            <a:r>
              <a:rPr lang="sv-SE" sz="2000" dirty="0" smtClean="0"/>
              <a:t>Ökad samordning för minskad lastbilstrafik i staden</a:t>
            </a:r>
          </a:p>
          <a:p>
            <a:pPr>
              <a:lnSpc>
                <a:spcPct val="100000"/>
              </a:lnSpc>
            </a:pPr>
            <a:r>
              <a:rPr lang="sv-SE" sz="2000" dirty="0" smtClean="0"/>
              <a:t>Tillförlitlig järnväg med högre kapacitet</a:t>
            </a:r>
          </a:p>
          <a:p>
            <a:pPr>
              <a:lnSpc>
                <a:spcPct val="100000"/>
              </a:lnSpc>
            </a:pPr>
            <a:r>
              <a:rPr lang="sv-SE" sz="2000" dirty="0" smtClean="0"/>
              <a:t>Sänkta kostnader och tider för omlastning inom såväl hamnar som omlastning lastbil och järnväg</a:t>
            </a:r>
          </a:p>
          <a:p>
            <a:pPr>
              <a:lnSpc>
                <a:spcPct val="100000"/>
              </a:lnSpc>
            </a:pPr>
            <a:r>
              <a:rPr lang="sv-SE" sz="2000" dirty="0" smtClean="0"/>
              <a:t>Längre och tyngre lastbilar</a:t>
            </a:r>
          </a:p>
          <a:p>
            <a:pPr>
              <a:lnSpc>
                <a:spcPct val="100000"/>
              </a:lnSpc>
            </a:pPr>
            <a:endParaRPr lang="sv-SE" sz="2000" dirty="0" smtClean="0"/>
          </a:p>
          <a:p>
            <a:pPr>
              <a:lnSpc>
                <a:spcPct val="100000"/>
              </a:lnSpc>
            </a:pPr>
            <a:r>
              <a:rPr lang="sv-SE" sz="2000" i="1" dirty="0" smtClean="0">
                <a:solidFill>
                  <a:srgbClr val="FF0000"/>
                </a:solidFill>
              </a:rPr>
              <a:t>Styrmedel: bränsleskatter, </a:t>
            </a:r>
            <a:r>
              <a:rPr lang="sv-SE" sz="2000" i="1" dirty="0">
                <a:solidFill>
                  <a:srgbClr val="FF0000"/>
                </a:solidFill>
              </a:rPr>
              <a:t>kilometerskatt, miljökompensation </a:t>
            </a:r>
            <a:r>
              <a:rPr lang="sv-SE" sz="2000" i="1" dirty="0" smtClean="0">
                <a:solidFill>
                  <a:srgbClr val="FF0000"/>
                </a:solidFill>
              </a:rPr>
              <a:t>järnväg, </a:t>
            </a:r>
            <a:r>
              <a:rPr lang="sv-SE" sz="2000" i="1" dirty="0" err="1" smtClean="0">
                <a:solidFill>
                  <a:srgbClr val="FF0000"/>
                </a:solidFill>
              </a:rPr>
              <a:t>ekobonus</a:t>
            </a:r>
            <a:r>
              <a:rPr lang="sv-SE" sz="2000" i="1" dirty="0" smtClean="0">
                <a:solidFill>
                  <a:srgbClr val="FF0000"/>
                </a:solidFill>
              </a:rPr>
              <a:t> sjöfart, omlastningsstöd, stadsmiljöavtal, planering….</a:t>
            </a:r>
            <a:endParaRPr lang="sv-SE" sz="2000" i="1" dirty="0">
              <a:solidFill>
                <a:srgbClr val="FF0000"/>
              </a:solidFill>
            </a:endParaRPr>
          </a:p>
        </p:txBody>
      </p:sp>
      <p:sp>
        <p:nvSpPr>
          <p:cNvPr id="3" name="Rubrik 2"/>
          <p:cNvSpPr>
            <a:spLocks noGrp="1"/>
          </p:cNvSpPr>
          <p:nvPr>
            <p:ph type="title"/>
          </p:nvPr>
        </p:nvSpPr>
        <p:spPr>
          <a:xfrm>
            <a:off x="694683" y="864820"/>
            <a:ext cx="9074959" cy="1038412"/>
          </a:xfrm>
        </p:spPr>
        <p:txBody>
          <a:bodyPr/>
          <a:lstStyle/>
          <a:p>
            <a:r>
              <a:rPr lang="sv-SE" dirty="0" smtClean="0"/>
              <a:t>Transporteffektivt samhälle</a:t>
            </a:r>
            <a:br>
              <a:rPr lang="sv-SE" dirty="0" smtClean="0"/>
            </a:br>
            <a:r>
              <a:rPr lang="sv-SE" sz="2000" i="1" dirty="0"/>
              <a:t>Scenario </a:t>
            </a:r>
            <a:r>
              <a:rPr lang="sv-SE" sz="2000" i="1" dirty="0" smtClean="0"/>
              <a:t>D2 </a:t>
            </a:r>
            <a:r>
              <a:rPr lang="sv-SE" sz="2000" i="1" dirty="0"/>
              <a:t>2030 - godstransporter</a:t>
            </a:r>
            <a:endParaRPr lang="sv-SE" sz="1800" i="1" dirty="0"/>
          </a:p>
        </p:txBody>
      </p:sp>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l="6365" r="11499" b="12809"/>
          <a:stretch/>
        </p:blipFill>
        <p:spPr>
          <a:xfrm>
            <a:off x="10058402" y="1"/>
            <a:ext cx="2133599" cy="1729639"/>
          </a:xfrm>
          <a:prstGeom prst="rect">
            <a:avLst/>
          </a:prstGeom>
        </p:spPr>
      </p:pic>
      <p:pic>
        <p:nvPicPr>
          <p:cNvPr id="5" name="Picture 2"/>
          <p:cNvPicPr>
            <a:picLocks noChangeAspect="1" noChangeArrowheads="1"/>
          </p:cNvPicPr>
          <p:nvPr/>
        </p:nvPicPr>
        <p:blipFill rotWithShape="1">
          <a:blip r:embed="rId4" cstate="print"/>
          <a:srcRect r="5067"/>
          <a:stretch/>
        </p:blipFill>
        <p:spPr bwMode="auto">
          <a:xfrm flipH="1">
            <a:off x="10073934" y="1729640"/>
            <a:ext cx="2164667" cy="1520151"/>
          </a:xfrm>
          <a:prstGeom prst="rect">
            <a:avLst/>
          </a:prstGeom>
          <a:noFill/>
          <a:ln w="9525">
            <a:noFill/>
            <a:miter lim="800000"/>
            <a:headEnd/>
            <a:tailEnd/>
          </a:ln>
        </p:spPr>
      </p:pic>
      <p:pic>
        <p:nvPicPr>
          <p:cNvPr id="6" name="Picture 4" descr="http://trvbildarkivet/fotoweb/cmdrequest/rest/preview.fwx/20164.jpg?rt=1&amp;f=5316A77AA39EC80F209631A71F30CC8D9A4CA34A2AC3199C4BFB56BCD47D83ADDFC19E54F66C0B756466E5CB288C82DE98FA3B9A789FF1A4B0EB50A9C9435E7F6AE15FB86E21B590E56A7DBF851D511E78226491577521A02715A3E8C2D23488C2F8634A039C3108423AB85DB5AF1449B218E3EB70E0597A5BE75A2958C531D2320529765CA60720A6AFEA460CC8948CEA3DEACCB463D0171A97CBD7D9DD30EA09DF8C6CD348963A032A2A5E2CF4F542&amp;sz=768"/>
          <p:cNvPicPr>
            <a:picLocks noChangeAspect="1" noChangeArrowheads="1"/>
          </p:cNvPicPr>
          <p:nvPr/>
        </p:nvPicPr>
        <p:blipFill>
          <a:blip r:embed="rId5" cstate="print"/>
          <a:srcRect l="8120" b="4750"/>
          <a:stretch>
            <a:fillRect/>
          </a:stretch>
        </p:blipFill>
        <p:spPr bwMode="auto">
          <a:xfrm>
            <a:off x="10058400" y="3249791"/>
            <a:ext cx="2133600" cy="1474571"/>
          </a:xfrm>
          <a:prstGeom prst="rect">
            <a:avLst/>
          </a:prstGeom>
          <a:noFill/>
        </p:spPr>
      </p:pic>
      <p:pic>
        <p:nvPicPr>
          <p:cNvPr id="8" name="Picture 2" descr="http://trvbildarkivet/fotoweb/cmdrequest/rest/Preview.fwx/14927.jpg?rt=1&amp;f=5316A77AA39EC80F209631A71F30CC8D9A4CA34A2AC3199C4BFB56BCD47D83ADDFC19E54F66C0B756466E5CB288C82DE98FA3B9A789FF1A4B0EB50A9C9435E7F6AE15FB86E21B590E56A7DBF851D511E78226491577521A0D48CC9CEBC5FC45C544E5FFDFC5AD285423AB85DB5AF1449FFCD3D237A564BF71BAB997E819B6945002A41934F4CAF9558F7FC4203D90A975B119A834642BC6D932F5AD3F9ECC2C07C1BDEF18C41F6E56DA6F8680103AC8D&amp;sz=450"/>
          <p:cNvPicPr>
            <a:picLocks noChangeAspect="1" noChangeArrowheads="1"/>
          </p:cNvPicPr>
          <p:nvPr/>
        </p:nvPicPr>
        <p:blipFill rotWithShape="1">
          <a:blip r:embed="rId6" cstate="print"/>
          <a:srcRect r="4383" b="1708"/>
          <a:stretch/>
        </p:blipFill>
        <p:spPr bwMode="auto">
          <a:xfrm>
            <a:off x="10073934" y="4724362"/>
            <a:ext cx="2133599" cy="1467023"/>
          </a:xfrm>
          <a:prstGeom prst="rect">
            <a:avLst/>
          </a:prstGeom>
          <a:noFill/>
        </p:spPr>
      </p:pic>
    </p:spTree>
    <p:extLst>
      <p:ext uri="{BB962C8B-B14F-4D97-AF65-F5344CB8AC3E}">
        <p14:creationId xmlns:p14="http://schemas.microsoft.com/office/powerpoint/2010/main" val="219277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249" y="4031797"/>
            <a:ext cx="2074751" cy="2035339"/>
          </a:xfrm>
          <a:prstGeom prst="rect">
            <a:avLst/>
          </a:prstGeom>
        </p:spPr>
      </p:pic>
      <p:sp>
        <p:nvSpPr>
          <p:cNvPr id="2" name="Platshållare för innehåll 1"/>
          <p:cNvSpPr>
            <a:spLocks noGrp="1"/>
          </p:cNvSpPr>
          <p:nvPr>
            <p:ph idx="1"/>
          </p:nvPr>
        </p:nvSpPr>
        <p:spPr>
          <a:xfrm>
            <a:off x="706658" y="1907797"/>
            <a:ext cx="8467607" cy="4248000"/>
          </a:xfrm>
        </p:spPr>
        <p:txBody>
          <a:bodyPr/>
          <a:lstStyle/>
          <a:p>
            <a:pPr>
              <a:lnSpc>
                <a:spcPct val="100000"/>
              </a:lnSpc>
            </a:pPr>
            <a:r>
              <a:rPr lang="sv-SE" sz="2000" dirty="0" smtClean="0"/>
              <a:t>50 procent effektivare nya lätta fordon jämfört 2021</a:t>
            </a:r>
          </a:p>
          <a:p>
            <a:pPr lvl="1">
              <a:lnSpc>
                <a:spcPct val="100000"/>
              </a:lnSpc>
            </a:pPr>
            <a:r>
              <a:rPr lang="sv-SE" dirty="0" smtClean="0">
                <a:solidFill>
                  <a:schemeClr val="tx1">
                    <a:lumMod val="65000"/>
                    <a:lumOff val="35000"/>
                  </a:schemeClr>
                </a:solidFill>
              </a:rPr>
              <a:t>Ca 50-65 procent laddbara fordon i nybilsförsäljningen</a:t>
            </a:r>
          </a:p>
          <a:p>
            <a:pPr lvl="1">
              <a:lnSpc>
                <a:spcPct val="100000"/>
              </a:lnSpc>
            </a:pPr>
            <a:r>
              <a:rPr lang="sv-SE" dirty="0" smtClean="0">
                <a:solidFill>
                  <a:schemeClr val="tx1">
                    <a:lumMod val="65000"/>
                    <a:lumOff val="35000"/>
                  </a:schemeClr>
                </a:solidFill>
              </a:rPr>
              <a:t>Ca 27 procent av biltrafiken (både nya och gamla) går på el motsvarande 30-38 procent laddbara av lätta fordon. Eller 1,3 – 2,3 miljoner laddbara lätta fordon.</a:t>
            </a:r>
          </a:p>
          <a:p>
            <a:pPr>
              <a:lnSpc>
                <a:spcPct val="100000"/>
              </a:lnSpc>
            </a:pPr>
            <a:r>
              <a:rPr lang="sv-SE" sz="2000" dirty="0" smtClean="0"/>
              <a:t>30 procent effektivare nya tunga lastbilar jämfört 2019</a:t>
            </a:r>
          </a:p>
          <a:p>
            <a:pPr lvl="1">
              <a:lnSpc>
                <a:spcPct val="100000"/>
              </a:lnSpc>
            </a:pPr>
            <a:r>
              <a:rPr lang="sv-SE" dirty="0" smtClean="0">
                <a:solidFill>
                  <a:schemeClr val="tx1">
                    <a:lumMod val="65000"/>
                    <a:lumOff val="35000"/>
                  </a:schemeClr>
                </a:solidFill>
              </a:rPr>
              <a:t>Elektrifiering av tunga lastbilar för långväga transporter liten potential till 2030 men betydande andel till 2045 genom bl.a. </a:t>
            </a:r>
            <a:r>
              <a:rPr lang="sv-SE" dirty="0" err="1" smtClean="0">
                <a:solidFill>
                  <a:schemeClr val="tx1">
                    <a:lumMod val="65000"/>
                    <a:lumOff val="35000"/>
                  </a:schemeClr>
                </a:solidFill>
              </a:rPr>
              <a:t>elvägar</a:t>
            </a:r>
            <a:r>
              <a:rPr lang="sv-SE" dirty="0" smtClean="0">
                <a:solidFill>
                  <a:schemeClr val="tx1">
                    <a:lumMod val="65000"/>
                    <a:lumOff val="35000"/>
                  </a:schemeClr>
                </a:solidFill>
              </a:rPr>
              <a:t>.</a:t>
            </a:r>
          </a:p>
          <a:p>
            <a:pPr>
              <a:lnSpc>
                <a:spcPct val="100000"/>
              </a:lnSpc>
            </a:pPr>
            <a:r>
              <a:rPr lang="sv-SE" sz="2000" dirty="0" smtClean="0"/>
              <a:t>85 procent eldrivna stadsbussar</a:t>
            </a:r>
          </a:p>
          <a:p>
            <a:pPr lvl="1">
              <a:lnSpc>
                <a:spcPct val="100000"/>
              </a:lnSpc>
            </a:pPr>
            <a:r>
              <a:rPr lang="sv-SE" dirty="0" smtClean="0">
                <a:solidFill>
                  <a:schemeClr val="tx1">
                    <a:lumMod val="65000"/>
                    <a:lumOff val="35000"/>
                  </a:schemeClr>
                </a:solidFill>
              </a:rPr>
              <a:t>Också stadsdistribution stor potential</a:t>
            </a:r>
            <a:endParaRPr lang="sv-SE" dirty="0">
              <a:solidFill>
                <a:schemeClr val="tx1">
                  <a:lumMod val="65000"/>
                  <a:lumOff val="35000"/>
                </a:schemeClr>
              </a:solidFill>
            </a:endParaRPr>
          </a:p>
          <a:p>
            <a:pPr>
              <a:lnSpc>
                <a:spcPct val="100000"/>
              </a:lnSpc>
            </a:pPr>
            <a:r>
              <a:rPr lang="sv-SE" sz="2000" dirty="0" smtClean="0"/>
              <a:t>Sparsam </a:t>
            </a:r>
            <a:r>
              <a:rPr lang="sv-SE" sz="2000" dirty="0"/>
              <a:t>körning, vägutformning och lägre hastigheter </a:t>
            </a:r>
            <a:endParaRPr lang="sv-SE" sz="2000" dirty="0" smtClean="0"/>
          </a:p>
          <a:p>
            <a:pPr lvl="1">
              <a:lnSpc>
                <a:spcPct val="100000"/>
              </a:lnSpc>
            </a:pPr>
            <a:r>
              <a:rPr lang="sv-SE" dirty="0" smtClean="0"/>
              <a:t>bidrar </a:t>
            </a:r>
            <a:r>
              <a:rPr lang="sv-SE" dirty="0"/>
              <a:t>med ytterligare </a:t>
            </a:r>
            <a:r>
              <a:rPr lang="sv-SE" dirty="0" smtClean="0"/>
              <a:t>10 </a:t>
            </a:r>
            <a:r>
              <a:rPr lang="sv-SE" dirty="0"/>
              <a:t>procent </a:t>
            </a:r>
            <a:r>
              <a:rPr lang="sv-SE" dirty="0" smtClean="0"/>
              <a:t>energieffektivisering</a:t>
            </a:r>
          </a:p>
          <a:p>
            <a:pPr>
              <a:lnSpc>
                <a:spcPct val="100000"/>
              </a:lnSpc>
            </a:pPr>
            <a:endParaRPr lang="sv-SE" dirty="0"/>
          </a:p>
          <a:p>
            <a:pPr>
              <a:lnSpc>
                <a:spcPct val="100000"/>
              </a:lnSpc>
            </a:pPr>
            <a:r>
              <a:rPr lang="sv-SE" i="1" dirty="0" smtClean="0">
                <a:solidFill>
                  <a:srgbClr val="FF0000"/>
                </a:solidFill>
              </a:rPr>
              <a:t>Styrmedel</a:t>
            </a:r>
            <a:r>
              <a:rPr lang="sv-SE" i="1" dirty="0">
                <a:solidFill>
                  <a:srgbClr val="FF0000"/>
                </a:solidFill>
              </a:rPr>
              <a:t>: </a:t>
            </a:r>
            <a:r>
              <a:rPr lang="sv-SE" i="1" dirty="0" smtClean="0">
                <a:solidFill>
                  <a:srgbClr val="FF0000"/>
                </a:solidFill>
              </a:rPr>
              <a:t>EU-krav, bonus-</a:t>
            </a:r>
            <a:r>
              <a:rPr lang="sv-SE" i="1" dirty="0" err="1" smtClean="0">
                <a:solidFill>
                  <a:srgbClr val="FF0000"/>
                </a:solidFill>
              </a:rPr>
              <a:t>malus</a:t>
            </a:r>
            <a:r>
              <a:rPr lang="sv-SE" i="1" dirty="0" smtClean="0">
                <a:solidFill>
                  <a:srgbClr val="FF0000"/>
                </a:solidFill>
              </a:rPr>
              <a:t>, </a:t>
            </a:r>
            <a:r>
              <a:rPr lang="sv-SE" i="1" dirty="0" err="1" smtClean="0">
                <a:solidFill>
                  <a:srgbClr val="FF0000"/>
                </a:solidFill>
              </a:rPr>
              <a:t>upphandlinskrav</a:t>
            </a:r>
            <a:r>
              <a:rPr lang="sv-SE" i="1" dirty="0" smtClean="0">
                <a:solidFill>
                  <a:srgbClr val="FF0000"/>
                </a:solidFill>
              </a:rPr>
              <a:t>, klimatpremie för eldrivna tunga fordon och arbetsmaskiner, stöd </a:t>
            </a:r>
            <a:r>
              <a:rPr lang="sv-SE" i="1" dirty="0">
                <a:solidFill>
                  <a:srgbClr val="FF0000"/>
                </a:solidFill>
              </a:rPr>
              <a:t>till </a:t>
            </a:r>
            <a:r>
              <a:rPr lang="sv-SE" i="1" dirty="0" smtClean="0">
                <a:solidFill>
                  <a:srgbClr val="FF0000"/>
                </a:solidFill>
              </a:rPr>
              <a:t>infrastruktur..</a:t>
            </a:r>
            <a:endParaRPr lang="sv-SE" i="1" dirty="0">
              <a:solidFill>
                <a:srgbClr val="FF0000"/>
              </a:solidFill>
            </a:endParaRPr>
          </a:p>
          <a:p>
            <a:pPr>
              <a:lnSpc>
                <a:spcPct val="100000"/>
              </a:lnSpc>
            </a:pPr>
            <a:endParaRPr lang="sv-SE" dirty="0" smtClean="0"/>
          </a:p>
        </p:txBody>
      </p:sp>
      <p:sp>
        <p:nvSpPr>
          <p:cNvPr id="3" name="Rubrik 2"/>
          <p:cNvSpPr>
            <a:spLocks noGrp="1"/>
          </p:cNvSpPr>
          <p:nvPr>
            <p:ph type="title"/>
          </p:nvPr>
        </p:nvSpPr>
        <p:spPr>
          <a:xfrm>
            <a:off x="706658" y="755912"/>
            <a:ext cx="11131381" cy="1036800"/>
          </a:xfrm>
        </p:spPr>
        <p:txBody>
          <a:bodyPr/>
          <a:lstStyle/>
          <a:p>
            <a:r>
              <a:rPr lang="sv-SE" sz="3600" dirty="0"/>
              <a:t>Energieffektivitet i fordon och framförande</a:t>
            </a:r>
            <a:r>
              <a:rPr lang="sv-SE" sz="2400" dirty="0"/>
              <a:t/>
            </a:r>
            <a:br>
              <a:rPr lang="sv-SE" sz="2400" dirty="0"/>
            </a:br>
            <a:r>
              <a:rPr lang="sv-SE" sz="2000" i="1" dirty="0"/>
              <a:t>I </a:t>
            </a:r>
            <a:r>
              <a:rPr lang="sv-SE" sz="2000" i="1" dirty="0" smtClean="0"/>
              <a:t>klimatscenarier</a:t>
            </a:r>
            <a:endParaRPr lang="sv-SE" sz="2000" dirty="0"/>
          </a:p>
        </p:txBody>
      </p:sp>
      <p:pic>
        <p:nvPicPr>
          <p:cNvPr id="6" name="Picture 2" descr="http://trvbildarkivet/fotoweb/cmdrequest/rest/Preview.fwx/33177.jpg?rt=1&amp;f=5316A77AA39EC80F209631A71F30CC8D9A4CA34A2AC3199C4BFB56BCD47D83ADDFC19E54F66C0B756466E5CB288C82DE98FA3B9A789FF1A4B0EB50A9C9435E7F6AE15FB86E21B590E56A7DBF851D511E78226491577521A03F464EF1AF6186AA940E1B94AC6A0CD2423AB85DB5AF1449629EAB842690AECBA77471D650C58745320529765CA60720F4C423F0E09F3B67A3EA58FDB0578DAA0B24A2B4307D387B7A4180DE573BD4732AF2D2A0F1CD468E&amp;sz=450"/>
          <p:cNvPicPr>
            <a:picLocks noChangeAspect="1" noChangeArrowheads="1"/>
          </p:cNvPicPr>
          <p:nvPr/>
        </p:nvPicPr>
        <p:blipFill rotWithShape="1">
          <a:blip r:embed="rId4">
            <a:extLst>
              <a:ext uri="{28A0092B-C50C-407E-A947-70E740481C1C}">
                <a14:useLocalDpi xmlns:a14="http://schemas.microsoft.com/office/drawing/2010/main" val="0"/>
              </a:ext>
            </a:extLst>
          </a:blip>
          <a:srcRect l="19407" t="-3550" r="593" b="3550"/>
          <a:stretch/>
        </p:blipFill>
        <p:spPr bwMode="auto">
          <a:xfrm>
            <a:off x="10117250" y="2606555"/>
            <a:ext cx="2074751" cy="194796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p:cNvPicPr>
            <a:picLocks noChangeAspect="1"/>
          </p:cNvPicPr>
          <p:nvPr/>
        </p:nvPicPr>
        <p:blipFill rotWithShape="1">
          <a:blip r:embed="rId5" cstate="print">
            <a:extLst>
              <a:ext uri="{28A0092B-C50C-407E-A947-70E740481C1C}">
                <a14:useLocalDpi xmlns:a14="http://schemas.microsoft.com/office/drawing/2010/main" val="0"/>
              </a:ext>
            </a:extLst>
          </a:blip>
          <a:srcRect l="5829" t="18182" b="1"/>
          <a:stretch/>
        </p:blipFill>
        <p:spPr>
          <a:xfrm>
            <a:off x="10117250" y="1"/>
            <a:ext cx="2074751" cy="2703871"/>
          </a:xfrm>
          <a:prstGeom prst="rect">
            <a:avLst/>
          </a:prstGeom>
        </p:spPr>
      </p:pic>
    </p:spTree>
    <p:extLst>
      <p:ext uri="{BB962C8B-B14F-4D97-AF65-F5344CB8AC3E}">
        <p14:creationId xmlns:p14="http://schemas.microsoft.com/office/powerpoint/2010/main" val="260613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p:cNvSpPr>
            <a:spLocks noGrp="1"/>
          </p:cNvSpPr>
          <p:nvPr>
            <p:ph type="title"/>
          </p:nvPr>
        </p:nvSpPr>
        <p:spPr>
          <a:xfrm>
            <a:off x="952464" y="813614"/>
            <a:ext cx="10363200" cy="1036800"/>
          </a:xfrm>
        </p:spPr>
        <p:txBody>
          <a:bodyPr/>
          <a:lstStyle/>
          <a:p>
            <a:r>
              <a:rPr lang="sv-SE" sz="4800" dirty="0"/>
              <a:t>Elektrifiering nya lätta fordon</a:t>
            </a:r>
            <a:br>
              <a:rPr lang="sv-SE" sz="4800" dirty="0"/>
            </a:br>
            <a:r>
              <a:rPr lang="sv-SE" sz="2400" i="1" dirty="0"/>
              <a:t>I referensscenariot och klimatscenarier</a:t>
            </a:r>
            <a:r>
              <a:rPr lang="sv-SE" i="1" dirty="0"/>
              <a:t/>
            </a:r>
            <a:br>
              <a:rPr lang="sv-SE" i="1" dirty="0"/>
            </a:br>
            <a:endParaRPr lang="sv-SE" dirty="0"/>
          </a:p>
        </p:txBody>
      </p:sp>
      <p:sp>
        <p:nvSpPr>
          <p:cNvPr id="4" name="textruta 3"/>
          <p:cNvSpPr txBox="1"/>
          <p:nvPr/>
        </p:nvSpPr>
        <p:spPr>
          <a:xfrm>
            <a:off x="9469538" y="2108700"/>
            <a:ext cx="3145536" cy="3088089"/>
          </a:xfrm>
          <a:prstGeom prst="rect">
            <a:avLst/>
          </a:prstGeom>
          <a:noFill/>
        </p:spPr>
        <p:txBody>
          <a:bodyPr wrap="square" rtlCol="0">
            <a:spAutoFit/>
          </a:bodyPr>
          <a:lstStyle/>
          <a:p>
            <a:r>
              <a:rPr lang="sv-SE" sz="2667" b="1" dirty="0"/>
              <a:t>2030</a:t>
            </a:r>
          </a:p>
          <a:p>
            <a:r>
              <a:rPr lang="sv-SE" sz="2400" dirty="0">
                <a:solidFill>
                  <a:srgbClr val="FF0000"/>
                </a:solidFill>
              </a:rPr>
              <a:t>Klimatscenarier</a:t>
            </a:r>
          </a:p>
          <a:p>
            <a:r>
              <a:rPr lang="sv-SE" sz="2400" dirty="0">
                <a:solidFill>
                  <a:srgbClr val="FF0000"/>
                </a:solidFill>
              </a:rPr>
              <a:t>50-65% laddbara lätta fordon i nybilsförsäljning </a:t>
            </a:r>
          </a:p>
          <a:p>
            <a:endParaRPr lang="sv-SE" sz="2400" dirty="0"/>
          </a:p>
          <a:p>
            <a:r>
              <a:rPr lang="sv-SE" sz="2400" dirty="0"/>
              <a:t>Referensscenario</a:t>
            </a:r>
          </a:p>
          <a:p>
            <a:r>
              <a:rPr lang="sv-SE" sz="2400" dirty="0"/>
              <a:t>35-45% </a:t>
            </a:r>
          </a:p>
        </p:txBody>
      </p:sp>
      <p:pic>
        <p:nvPicPr>
          <p:cNvPr id="5" name="Bildobjekt 4"/>
          <p:cNvPicPr>
            <a:picLocks noChangeAspect="1"/>
          </p:cNvPicPr>
          <p:nvPr/>
        </p:nvPicPr>
        <p:blipFill rotWithShape="1">
          <a:blip r:embed="rId3"/>
          <a:srcRect b="15248"/>
          <a:stretch/>
        </p:blipFill>
        <p:spPr>
          <a:xfrm>
            <a:off x="952464" y="2266727"/>
            <a:ext cx="7700425" cy="4259939"/>
          </a:xfrm>
          <a:prstGeom prst="rect">
            <a:avLst/>
          </a:prstGeom>
        </p:spPr>
      </p:pic>
    </p:spTree>
    <p:extLst>
      <p:ext uri="{BB962C8B-B14F-4D97-AF65-F5344CB8AC3E}">
        <p14:creationId xmlns:p14="http://schemas.microsoft.com/office/powerpoint/2010/main" val="139126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p:cNvSpPr txBox="1"/>
          <p:nvPr/>
        </p:nvSpPr>
        <p:spPr>
          <a:xfrm>
            <a:off x="937549" y="578734"/>
            <a:ext cx="35123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smtClean="0">
                <a:ln>
                  <a:noFill/>
                </a:ln>
                <a:solidFill>
                  <a:prstClr val="black"/>
                </a:solidFill>
                <a:effectLst/>
                <a:uLnTx/>
                <a:uFillTx/>
                <a:latin typeface="Arial"/>
                <a:ea typeface="+mn-ea"/>
                <a:cs typeface="+mn-cs"/>
              </a:rPr>
              <a:t>Trafikarbete el-andel i %</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5" name="Diagram 4"/>
          <p:cNvGraphicFramePr>
            <a:graphicFrameLocks/>
          </p:cNvGraphicFramePr>
          <p:nvPr>
            <p:extLst/>
          </p:nvPr>
        </p:nvGraphicFramePr>
        <p:xfrm>
          <a:off x="1554480" y="1161288"/>
          <a:ext cx="9116568"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988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25642" y="799350"/>
            <a:ext cx="11206104" cy="1143000"/>
          </a:xfrm>
        </p:spPr>
        <p:txBody>
          <a:bodyPr/>
          <a:lstStyle/>
          <a:p>
            <a:r>
              <a:rPr lang="sv-SE" sz="4000" b="0" dirty="0" smtClean="0"/>
              <a:t>Utveckling av nya personbilars energieffektivitet</a:t>
            </a:r>
            <a:br>
              <a:rPr lang="sv-SE" sz="4000" b="0" dirty="0" smtClean="0"/>
            </a:br>
            <a:r>
              <a:rPr lang="sv-SE" sz="1800" b="0" i="1" dirty="0"/>
              <a:t>CO2 NEDC i klimatscenarier</a:t>
            </a:r>
          </a:p>
        </p:txBody>
      </p:sp>
      <p:pic>
        <p:nvPicPr>
          <p:cNvPr id="3" name="Bildobjekt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034" y="1731695"/>
            <a:ext cx="7131608" cy="4893694"/>
          </a:xfrm>
          <a:prstGeom prst="rect">
            <a:avLst/>
          </a:prstGeom>
          <a:noFill/>
        </p:spPr>
      </p:pic>
      <p:sp>
        <p:nvSpPr>
          <p:cNvPr id="4" name="textruta 3"/>
          <p:cNvSpPr txBox="1"/>
          <p:nvPr/>
        </p:nvSpPr>
        <p:spPr>
          <a:xfrm>
            <a:off x="8536967" y="2696357"/>
            <a:ext cx="3096768" cy="1569660"/>
          </a:xfrm>
          <a:prstGeom prst="rect">
            <a:avLst/>
          </a:prstGeom>
          <a:noFill/>
        </p:spPr>
        <p:txBody>
          <a:bodyPr wrap="square" rtlCol="0">
            <a:spAutoFit/>
          </a:bodyPr>
          <a:lstStyle/>
          <a:p>
            <a:r>
              <a:rPr lang="sv-SE" sz="2400" dirty="0"/>
              <a:t>2030:</a:t>
            </a:r>
          </a:p>
          <a:p>
            <a:r>
              <a:rPr lang="sv-SE" sz="2400" dirty="0"/>
              <a:t>44% eldrift för nya motsvarande </a:t>
            </a:r>
          </a:p>
          <a:p>
            <a:r>
              <a:rPr lang="sv-SE" sz="2400" dirty="0"/>
              <a:t>50-65% laddbara</a:t>
            </a:r>
          </a:p>
        </p:txBody>
      </p:sp>
    </p:spTree>
    <p:extLst>
      <p:ext uri="{BB962C8B-B14F-4D97-AF65-F5344CB8AC3E}">
        <p14:creationId xmlns:p14="http://schemas.microsoft.com/office/powerpoint/2010/main" val="343504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52464" y="773820"/>
            <a:ext cx="10363200" cy="1036800"/>
          </a:xfrm>
        </p:spPr>
        <p:txBody>
          <a:bodyPr/>
          <a:lstStyle/>
          <a:p>
            <a:r>
              <a:rPr lang="sv-SE" dirty="0" smtClean="0"/>
              <a:t>Biodrivmedelsanvändning</a:t>
            </a:r>
            <a:endParaRPr lang="sv-SE" dirty="0"/>
          </a:p>
        </p:txBody>
      </p:sp>
      <p:pic>
        <p:nvPicPr>
          <p:cNvPr id="2" name="Bildobjekt 1"/>
          <p:cNvPicPr>
            <a:picLocks noChangeAspect="1"/>
          </p:cNvPicPr>
          <p:nvPr/>
        </p:nvPicPr>
        <p:blipFill>
          <a:blip r:embed="rId2"/>
          <a:stretch>
            <a:fillRect/>
          </a:stretch>
        </p:blipFill>
        <p:spPr>
          <a:xfrm>
            <a:off x="952464" y="2028993"/>
            <a:ext cx="7110343" cy="4628813"/>
          </a:xfrm>
          <a:prstGeom prst="rect">
            <a:avLst/>
          </a:prstGeom>
        </p:spPr>
      </p:pic>
    </p:spTree>
    <p:extLst>
      <p:ext uri="{BB962C8B-B14F-4D97-AF65-F5344CB8AC3E}">
        <p14:creationId xmlns:p14="http://schemas.microsoft.com/office/powerpoint/2010/main" val="371952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52464" y="767229"/>
            <a:ext cx="10363200" cy="1036800"/>
          </a:xfrm>
        </p:spPr>
        <p:txBody>
          <a:bodyPr/>
          <a:lstStyle/>
          <a:p>
            <a:r>
              <a:rPr lang="sv-SE" sz="4800" dirty="0" smtClean="0"/>
              <a:t>Körkostnad personbil och lastbil</a:t>
            </a:r>
            <a:endParaRPr lang="sv-SE" sz="4800" dirty="0"/>
          </a:p>
        </p:txBody>
      </p:sp>
      <p:pic>
        <p:nvPicPr>
          <p:cNvPr id="2" name="Bildobjekt 1"/>
          <p:cNvPicPr>
            <a:picLocks noChangeAspect="1"/>
          </p:cNvPicPr>
          <p:nvPr/>
        </p:nvPicPr>
        <p:blipFill>
          <a:blip r:embed="rId2"/>
          <a:stretch>
            <a:fillRect/>
          </a:stretch>
        </p:blipFill>
        <p:spPr>
          <a:xfrm>
            <a:off x="952464" y="1428122"/>
            <a:ext cx="8114113" cy="5293519"/>
          </a:xfrm>
          <a:prstGeom prst="rect">
            <a:avLst/>
          </a:prstGeom>
        </p:spPr>
      </p:pic>
    </p:spTree>
    <p:extLst>
      <p:ext uri="{BB962C8B-B14F-4D97-AF65-F5344CB8AC3E}">
        <p14:creationId xmlns:p14="http://schemas.microsoft.com/office/powerpoint/2010/main" val="140719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52464" y="796852"/>
            <a:ext cx="10363200" cy="1036800"/>
          </a:xfrm>
        </p:spPr>
        <p:txBody>
          <a:bodyPr/>
          <a:lstStyle/>
          <a:p>
            <a:r>
              <a:rPr lang="sv-SE" sz="4400" dirty="0" smtClean="0"/>
              <a:t>Utveckling persontransportarbete</a:t>
            </a:r>
            <a:endParaRPr lang="sv-SE" sz="4400" dirty="0"/>
          </a:p>
        </p:txBody>
      </p:sp>
      <p:pic>
        <p:nvPicPr>
          <p:cNvPr id="2" name="Bildobjekt 1"/>
          <p:cNvPicPr>
            <a:picLocks noChangeAspect="1"/>
          </p:cNvPicPr>
          <p:nvPr/>
        </p:nvPicPr>
        <p:blipFill>
          <a:blip r:embed="rId2"/>
          <a:stretch>
            <a:fillRect/>
          </a:stretch>
        </p:blipFill>
        <p:spPr>
          <a:xfrm>
            <a:off x="952464" y="1786746"/>
            <a:ext cx="7613566" cy="4959066"/>
          </a:xfrm>
          <a:prstGeom prst="rect">
            <a:avLst/>
          </a:prstGeom>
        </p:spPr>
      </p:pic>
    </p:spTree>
    <p:extLst>
      <p:ext uri="{BB962C8B-B14F-4D97-AF65-F5344CB8AC3E}">
        <p14:creationId xmlns:p14="http://schemas.microsoft.com/office/powerpoint/2010/main" val="148720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52464" y="1006119"/>
            <a:ext cx="10363200" cy="1036800"/>
          </a:xfrm>
        </p:spPr>
        <p:txBody>
          <a:bodyPr/>
          <a:lstStyle/>
          <a:p>
            <a:r>
              <a:rPr lang="sv-SE" sz="3600" dirty="0" smtClean="0"/>
              <a:t>Utveckling transportarbete </a:t>
            </a:r>
            <a:r>
              <a:rPr lang="sv-SE" sz="3600" dirty="0"/>
              <a:t>personbil </a:t>
            </a:r>
            <a:r>
              <a:rPr lang="sv-SE" sz="3600" dirty="0" smtClean="0"/>
              <a:t/>
            </a:r>
            <a:br>
              <a:rPr lang="sv-SE" sz="3600" dirty="0" smtClean="0"/>
            </a:br>
            <a:r>
              <a:rPr lang="sv-SE" sz="3200" i="1" dirty="0" smtClean="0"/>
              <a:t>i olika regioner</a:t>
            </a:r>
            <a:endParaRPr lang="sv-SE" sz="3200" i="1" dirty="0"/>
          </a:p>
        </p:txBody>
      </p:sp>
      <p:pic>
        <p:nvPicPr>
          <p:cNvPr id="8" name="Bildobjekt 7"/>
          <p:cNvPicPr>
            <a:picLocks noChangeAspect="1"/>
          </p:cNvPicPr>
          <p:nvPr/>
        </p:nvPicPr>
        <p:blipFill>
          <a:blip r:embed="rId3"/>
          <a:stretch>
            <a:fillRect/>
          </a:stretch>
        </p:blipFill>
        <p:spPr>
          <a:xfrm>
            <a:off x="8855740" y="959968"/>
            <a:ext cx="3336260" cy="5898032"/>
          </a:xfrm>
          <a:prstGeom prst="rect">
            <a:avLst/>
          </a:prstGeom>
        </p:spPr>
      </p:pic>
      <p:pic>
        <p:nvPicPr>
          <p:cNvPr id="2" name="Bildobjekt 1"/>
          <p:cNvPicPr>
            <a:picLocks noChangeAspect="1"/>
          </p:cNvPicPr>
          <p:nvPr/>
        </p:nvPicPr>
        <p:blipFill>
          <a:blip r:embed="rId4"/>
          <a:stretch>
            <a:fillRect/>
          </a:stretch>
        </p:blipFill>
        <p:spPr>
          <a:xfrm>
            <a:off x="952464" y="2214562"/>
            <a:ext cx="7117643" cy="4643438"/>
          </a:xfrm>
          <a:prstGeom prst="rect">
            <a:avLst/>
          </a:prstGeom>
        </p:spPr>
      </p:pic>
    </p:spTree>
    <p:extLst>
      <p:ext uri="{BB962C8B-B14F-4D97-AF65-F5344CB8AC3E}">
        <p14:creationId xmlns:p14="http://schemas.microsoft.com/office/powerpoint/2010/main" val="135358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Scenario som når klimatmålet på ett hållbart sätt</a:t>
            </a:r>
            <a:endParaRPr lang="sv-SE" sz="2400" baseline="-25000" dirty="0"/>
          </a:p>
        </p:txBody>
      </p:sp>
      <p:sp>
        <p:nvSpPr>
          <p:cNvPr id="3" name="Platshållare för text 2"/>
          <p:cNvSpPr>
            <a:spLocks noGrp="1"/>
          </p:cNvSpPr>
          <p:nvPr>
            <p:ph type="body" sz="quarter" idx="11"/>
          </p:nvPr>
        </p:nvSpPr>
        <p:spPr/>
        <p:txBody>
          <a:bodyPr/>
          <a:lstStyle/>
          <a:p>
            <a:r>
              <a:rPr lang="sv-SE" sz="2800" dirty="0" smtClean="0"/>
              <a:t>Håkan Johansson</a:t>
            </a:r>
          </a:p>
          <a:p>
            <a:r>
              <a:rPr lang="sv-SE" sz="1600" dirty="0">
                <a:latin typeface="Arial" charset="0"/>
                <a:cs typeface="Arial" charset="0"/>
              </a:rPr>
              <a:t>Nationell samordnare klimatfrågor</a:t>
            </a:r>
            <a:r>
              <a:rPr lang="sv-SE" sz="2800" dirty="0">
                <a:latin typeface="Arial" charset="0"/>
                <a:cs typeface="Arial" charset="0"/>
              </a:rPr>
              <a:t/>
            </a:r>
            <a:br>
              <a:rPr lang="sv-SE" sz="2800" dirty="0">
                <a:latin typeface="Arial" charset="0"/>
                <a:cs typeface="Arial" charset="0"/>
              </a:rPr>
            </a:br>
            <a:r>
              <a:rPr lang="sv-SE" sz="1600" i="1" dirty="0">
                <a:latin typeface="Arial" charset="0"/>
                <a:cs typeface="Arial" charset="0"/>
              </a:rPr>
              <a:t>hakan.johansson@trafikverket.se</a:t>
            </a:r>
            <a:endParaRPr lang="sv-SE" sz="1600" dirty="0"/>
          </a:p>
        </p:txBody>
      </p:sp>
      <p:sp>
        <p:nvSpPr>
          <p:cNvPr id="4" name="Platshållare för datum 3"/>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prstClr val="white"/>
                </a:solidFill>
                <a:effectLst/>
                <a:uLnTx/>
                <a:uFillTx/>
                <a:latin typeface="Arial"/>
                <a:ea typeface="+mn-ea"/>
                <a:cs typeface="+mn-cs"/>
              </a:rPr>
              <a:t>2019-12-11</a:t>
            </a:r>
            <a:endParaRPr kumimoji="0" lang="sv-SE"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bildnumm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6FEC2C-AD63-44F4-896C-A2025F5FB260}" type="slidenum">
              <a:rPr kumimoji="0" lang="sv-SE"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v-SE" sz="1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84585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52464" y="1006119"/>
            <a:ext cx="10363200" cy="1036800"/>
          </a:xfrm>
        </p:spPr>
        <p:txBody>
          <a:bodyPr/>
          <a:lstStyle/>
          <a:p>
            <a:r>
              <a:rPr lang="sv-SE" sz="3600" dirty="0" smtClean="0"/>
              <a:t>Utveckling transportarbete kollektivtrafik </a:t>
            </a:r>
            <a:br>
              <a:rPr lang="sv-SE" sz="3600" dirty="0" smtClean="0"/>
            </a:br>
            <a:r>
              <a:rPr lang="sv-SE" sz="3200" i="1" dirty="0" smtClean="0"/>
              <a:t>i olika regioner</a:t>
            </a:r>
            <a:endParaRPr lang="sv-SE" sz="3200" i="1" dirty="0"/>
          </a:p>
        </p:txBody>
      </p:sp>
      <p:pic>
        <p:nvPicPr>
          <p:cNvPr id="8" name="Bildobjekt 7"/>
          <p:cNvPicPr>
            <a:picLocks noChangeAspect="1"/>
          </p:cNvPicPr>
          <p:nvPr/>
        </p:nvPicPr>
        <p:blipFill rotWithShape="1">
          <a:blip r:embed="rId3"/>
          <a:srcRect l="15638"/>
          <a:stretch/>
        </p:blipFill>
        <p:spPr>
          <a:xfrm>
            <a:off x="9377464" y="959968"/>
            <a:ext cx="2814536" cy="5898032"/>
          </a:xfrm>
          <a:prstGeom prst="rect">
            <a:avLst/>
          </a:prstGeom>
        </p:spPr>
      </p:pic>
      <p:pic>
        <p:nvPicPr>
          <p:cNvPr id="4" name="Bildobjekt 3"/>
          <p:cNvPicPr>
            <a:picLocks noChangeAspect="1"/>
          </p:cNvPicPr>
          <p:nvPr/>
        </p:nvPicPr>
        <p:blipFill>
          <a:blip r:embed="rId4"/>
          <a:stretch>
            <a:fillRect/>
          </a:stretch>
        </p:blipFill>
        <p:spPr>
          <a:xfrm>
            <a:off x="952464" y="2089070"/>
            <a:ext cx="7200229" cy="4692922"/>
          </a:xfrm>
          <a:prstGeom prst="rect">
            <a:avLst/>
          </a:prstGeom>
        </p:spPr>
      </p:pic>
    </p:spTree>
    <p:extLst>
      <p:ext uri="{BB962C8B-B14F-4D97-AF65-F5344CB8AC3E}">
        <p14:creationId xmlns:p14="http://schemas.microsoft.com/office/powerpoint/2010/main" val="1523178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52464" y="1006119"/>
            <a:ext cx="10363200" cy="1036800"/>
          </a:xfrm>
        </p:spPr>
        <p:txBody>
          <a:bodyPr/>
          <a:lstStyle/>
          <a:p>
            <a:r>
              <a:rPr lang="sv-SE" sz="3600" dirty="0" smtClean="0"/>
              <a:t>Utveckling transportarbete gång o cykel </a:t>
            </a:r>
            <a:br>
              <a:rPr lang="sv-SE" sz="3600" dirty="0" smtClean="0"/>
            </a:br>
            <a:r>
              <a:rPr lang="sv-SE" sz="3200" i="1" dirty="0" smtClean="0"/>
              <a:t>i olika regioner</a:t>
            </a:r>
            <a:endParaRPr lang="sv-SE" sz="3200" i="1" dirty="0"/>
          </a:p>
        </p:txBody>
      </p:sp>
      <p:pic>
        <p:nvPicPr>
          <p:cNvPr id="8" name="Bildobjekt 7"/>
          <p:cNvPicPr>
            <a:picLocks noChangeAspect="1"/>
          </p:cNvPicPr>
          <p:nvPr/>
        </p:nvPicPr>
        <p:blipFill rotWithShape="1">
          <a:blip r:embed="rId3"/>
          <a:srcRect l="15638"/>
          <a:stretch/>
        </p:blipFill>
        <p:spPr>
          <a:xfrm>
            <a:off x="9377464" y="959968"/>
            <a:ext cx="2814536" cy="5898032"/>
          </a:xfrm>
          <a:prstGeom prst="rect">
            <a:avLst/>
          </a:prstGeom>
        </p:spPr>
      </p:pic>
      <p:pic>
        <p:nvPicPr>
          <p:cNvPr id="2" name="Bildobjekt 1"/>
          <p:cNvPicPr>
            <a:picLocks noChangeAspect="1"/>
          </p:cNvPicPr>
          <p:nvPr/>
        </p:nvPicPr>
        <p:blipFill>
          <a:blip r:embed="rId4"/>
          <a:stretch>
            <a:fillRect/>
          </a:stretch>
        </p:blipFill>
        <p:spPr>
          <a:xfrm>
            <a:off x="952464" y="2089070"/>
            <a:ext cx="7434539" cy="4845639"/>
          </a:xfrm>
          <a:prstGeom prst="rect">
            <a:avLst/>
          </a:prstGeom>
        </p:spPr>
      </p:pic>
    </p:spTree>
    <p:extLst>
      <p:ext uri="{BB962C8B-B14F-4D97-AF65-F5344CB8AC3E}">
        <p14:creationId xmlns:p14="http://schemas.microsoft.com/office/powerpoint/2010/main" val="319071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52464" y="948616"/>
            <a:ext cx="10363200" cy="1036800"/>
          </a:xfrm>
        </p:spPr>
        <p:txBody>
          <a:bodyPr/>
          <a:lstStyle/>
          <a:p>
            <a:r>
              <a:rPr lang="sv-SE" dirty="0" smtClean="0"/>
              <a:t>Biltrafikarbetet fördelat på ärende</a:t>
            </a:r>
            <a:endParaRPr lang="sv-SE" dirty="0"/>
          </a:p>
        </p:txBody>
      </p:sp>
      <p:pic>
        <p:nvPicPr>
          <p:cNvPr id="6" name="Bildobjekt 5"/>
          <p:cNvPicPr>
            <a:picLocks noChangeAspect="1"/>
          </p:cNvPicPr>
          <p:nvPr/>
        </p:nvPicPr>
        <p:blipFill>
          <a:blip r:embed="rId2"/>
          <a:stretch>
            <a:fillRect/>
          </a:stretch>
        </p:blipFill>
        <p:spPr>
          <a:xfrm>
            <a:off x="2290335" y="1617490"/>
            <a:ext cx="7687458" cy="5010485"/>
          </a:xfrm>
          <a:prstGeom prst="rect">
            <a:avLst/>
          </a:prstGeom>
        </p:spPr>
      </p:pic>
      <p:sp>
        <p:nvSpPr>
          <p:cNvPr id="7" name="textruta 6"/>
          <p:cNvSpPr txBox="1"/>
          <p:nvPr/>
        </p:nvSpPr>
        <p:spPr>
          <a:xfrm>
            <a:off x="8962224" y="2783904"/>
            <a:ext cx="2944432" cy="2677656"/>
          </a:xfrm>
          <a:prstGeom prst="rect">
            <a:avLst/>
          </a:prstGeom>
          <a:noFill/>
        </p:spPr>
        <p:txBody>
          <a:bodyPr wrap="square" rtlCol="0">
            <a:spAutoFit/>
          </a:bodyPr>
          <a:lstStyle/>
          <a:p>
            <a:r>
              <a:rPr lang="sv-SE" sz="2400" b="1" i="1" dirty="0" smtClean="0">
                <a:solidFill>
                  <a:srgbClr val="C00000"/>
                </a:solidFill>
              </a:rPr>
              <a:t>Fritidsresande dominerande. </a:t>
            </a:r>
          </a:p>
          <a:p>
            <a:endParaRPr lang="sv-SE" sz="2400" b="1" i="1" dirty="0" smtClean="0">
              <a:solidFill>
                <a:srgbClr val="C00000"/>
              </a:solidFill>
            </a:endParaRPr>
          </a:p>
          <a:p>
            <a:r>
              <a:rPr lang="sv-SE" sz="2400" b="1" i="1" dirty="0" smtClean="0">
                <a:solidFill>
                  <a:srgbClr val="C00000"/>
                </a:solidFill>
              </a:rPr>
              <a:t>I ett mer transport- effektivt samhälle behöver även dessa minska.</a:t>
            </a:r>
            <a:endParaRPr lang="sv-SE" sz="2400" b="1" i="1" dirty="0">
              <a:solidFill>
                <a:srgbClr val="C00000"/>
              </a:solidFill>
            </a:endParaRPr>
          </a:p>
        </p:txBody>
      </p:sp>
    </p:spTree>
    <p:extLst>
      <p:ext uri="{BB962C8B-B14F-4D97-AF65-F5344CB8AC3E}">
        <p14:creationId xmlns:p14="http://schemas.microsoft.com/office/powerpoint/2010/main" val="4246728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088941" y="1206527"/>
            <a:ext cx="10363200" cy="1036800"/>
          </a:xfrm>
        </p:spPr>
        <p:txBody>
          <a:bodyPr/>
          <a:lstStyle/>
          <a:p>
            <a:r>
              <a:rPr lang="sv-SE" sz="3600" dirty="0" smtClean="0"/>
              <a:t>Gång, cykel och kollektivtrafik i scenario D2</a:t>
            </a:r>
            <a:br>
              <a:rPr lang="sv-SE" sz="3600" dirty="0" smtClean="0"/>
            </a:br>
            <a:r>
              <a:rPr lang="sv-SE" sz="2800" i="1" dirty="0" smtClean="0"/>
              <a:t>2017 och 2030</a:t>
            </a:r>
            <a:endParaRPr lang="sv-SE" sz="2800" i="1" dirty="0"/>
          </a:p>
        </p:txBody>
      </p:sp>
      <p:pic>
        <p:nvPicPr>
          <p:cNvPr id="6" name="Bildobjekt 5"/>
          <p:cNvPicPr>
            <a:picLocks noChangeAspect="1"/>
          </p:cNvPicPr>
          <p:nvPr/>
        </p:nvPicPr>
        <p:blipFill>
          <a:blip r:embed="rId2"/>
          <a:stretch>
            <a:fillRect/>
          </a:stretch>
        </p:blipFill>
        <p:spPr>
          <a:xfrm>
            <a:off x="1088941" y="2243327"/>
            <a:ext cx="7004846" cy="4566976"/>
          </a:xfrm>
          <a:prstGeom prst="rect">
            <a:avLst/>
          </a:prstGeom>
        </p:spPr>
      </p:pic>
      <p:sp>
        <p:nvSpPr>
          <p:cNvPr id="7" name="textruta 6"/>
          <p:cNvSpPr txBox="1"/>
          <p:nvPr/>
        </p:nvSpPr>
        <p:spPr>
          <a:xfrm>
            <a:off x="8748215" y="2483893"/>
            <a:ext cx="2552131" cy="1938992"/>
          </a:xfrm>
          <a:prstGeom prst="rect">
            <a:avLst/>
          </a:prstGeom>
          <a:noFill/>
        </p:spPr>
        <p:txBody>
          <a:bodyPr wrap="square" rtlCol="0">
            <a:spAutoFit/>
          </a:bodyPr>
          <a:lstStyle/>
          <a:p>
            <a:r>
              <a:rPr lang="sv-SE" sz="2400" b="1" i="1" dirty="0" smtClean="0">
                <a:solidFill>
                  <a:srgbClr val="C00000"/>
                </a:solidFill>
              </a:rPr>
              <a:t>Inte bara direkta åtgärder bakom ökning av gång, cykel och kollektivtrafik</a:t>
            </a:r>
            <a:endParaRPr lang="sv-SE" sz="2400" b="1" i="1" dirty="0">
              <a:solidFill>
                <a:srgbClr val="C00000"/>
              </a:solidFill>
            </a:endParaRPr>
          </a:p>
        </p:txBody>
      </p:sp>
    </p:spTree>
    <p:extLst>
      <p:ext uri="{BB962C8B-B14F-4D97-AF65-F5344CB8AC3E}">
        <p14:creationId xmlns:p14="http://schemas.microsoft.com/office/powerpoint/2010/main" val="1553396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1602659" y="818142"/>
            <a:ext cx="10972800" cy="1143000"/>
          </a:xfrm>
        </p:spPr>
        <p:txBody>
          <a:bodyPr/>
          <a:lstStyle/>
          <a:p>
            <a:pPr eaLnBrk="1" hangingPunct="1"/>
            <a:r>
              <a:rPr lang="sv-SE" b="0" dirty="0" smtClean="0"/>
              <a:t>Bidrag till andra hållbarhetsmål</a:t>
            </a:r>
            <a:br>
              <a:rPr lang="sv-SE" b="0" dirty="0" smtClean="0"/>
            </a:br>
            <a:r>
              <a:rPr lang="sv-SE" sz="1800" b="0" i="1" dirty="0"/>
              <a:t>I</a:t>
            </a:r>
            <a:r>
              <a:rPr lang="sv-SE" sz="1800" b="0" i="1" dirty="0" smtClean="0"/>
              <a:t> </a:t>
            </a:r>
            <a:r>
              <a:rPr lang="sv-SE" sz="1800" b="0" i="1" dirty="0"/>
              <a:t>scenario transporteffektivt</a:t>
            </a:r>
            <a:endParaRPr lang="sv-SE" sz="1200" b="0" i="1" dirty="0"/>
          </a:p>
        </p:txBody>
      </p:sp>
      <p:grpSp>
        <p:nvGrpSpPr>
          <p:cNvPr id="2" name="Grupp 1"/>
          <p:cNvGrpSpPr/>
          <p:nvPr/>
        </p:nvGrpSpPr>
        <p:grpSpPr>
          <a:xfrm>
            <a:off x="1602659" y="1747218"/>
            <a:ext cx="7781972" cy="5353673"/>
            <a:chOff x="1622733" y="416347"/>
            <a:chExt cx="8763000" cy="5842000"/>
          </a:xfrm>
        </p:grpSpPr>
        <p:pic>
          <p:nvPicPr>
            <p:cNvPr id="6" name="Picture 2" descr="http://www.regeringen.se/globalassets/regeringen/bilder/utrikesdepartementet/temasidor/global-malen/omsl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733" y="416347"/>
              <a:ext cx="8763000" cy="5842000"/>
            </a:xfrm>
            <a:prstGeom prst="rect">
              <a:avLst/>
            </a:prstGeom>
            <a:noFill/>
            <a:extLst>
              <a:ext uri="{909E8E84-426E-40DD-AFC4-6F175D3DCCD1}">
                <a14:hiddenFill xmlns:a14="http://schemas.microsoft.com/office/drawing/2010/main">
                  <a:solidFill>
                    <a:srgbClr val="FFFFFF"/>
                  </a:solidFill>
                </a14:hiddenFill>
              </a:ext>
            </a:extLst>
          </p:spPr>
        </p:pic>
        <p:sp>
          <p:nvSpPr>
            <p:cNvPr id="8" name="Ellips 7"/>
            <p:cNvSpPr/>
            <p:nvPr/>
          </p:nvSpPr>
          <p:spPr>
            <a:xfrm>
              <a:off x="1656761" y="2603352"/>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Ellips 8"/>
            <p:cNvSpPr/>
            <p:nvPr/>
          </p:nvSpPr>
          <p:spPr>
            <a:xfrm>
              <a:off x="3114462" y="2608676"/>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0" name="Ellips 9"/>
            <p:cNvSpPr/>
            <p:nvPr/>
          </p:nvSpPr>
          <p:spPr>
            <a:xfrm>
              <a:off x="4566649" y="2612372"/>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1" name="Ellips 10"/>
            <p:cNvSpPr/>
            <p:nvPr/>
          </p:nvSpPr>
          <p:spPr>
            <a:xfrm>
              <a:off x="6010006" y="2603352"/>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2" name="Ellips 11"/>
            <p:cNvSpPr/>
            <p:nvPr/>
          </p:nvSpPr>
          <p:spPr>
            <a:xfrm>
              <a:off x="8910022" y="2624866"/>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Ellips 12"/>
            <p:cNvSpPr/>
            <p:nvPr/>
          </p:nvSpPr>
          <p:spPr>
            <a:xfrm>
              <a:off x="7451556" y="2604900"/>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4" name="Ellips 13"/>
            <p:cNvSpPr/>
            <p:nvPr/>
          </p:nvSpPr>
          <p:spPr>
            <a:xfrm>
              <a:off x="7461121" y="1166220"/>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5" name="Ellips 14"/>
            <p:cNvSpPr/>
            <p:nvPr/>
          </p:nvSpPr>
          <p:spPr>
            <a:xfrm>
              <a:off x="4567016" y="1168613"/>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Ellips 15"/>
            <p:cNvSpPr/>
            <p:nvPr/>
          </p:nvSpPr>
          <p:spPr>
            <a:xfrm>
              <a:off x="1659148" y="4061614"/>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7" name="Ellips 16"/>
            <p:cNvSpPr/>
            <p:nvPr/>
          </p:nvSpPr>
          <p:spPr>
            <a:xfrm>
              <a:off x="4569036" y="4070634"/>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8" name="Ellips 17"/>
            <p:cNvSpPr/>
            <p:nvPr/>
          </p:nvSpPr>
          <p:spPr>
            <a:xfrm>
              <a:off x="6012393" y="4061614"/>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9" name="Ellips 18"/>
            <p:cNvSpPr/>
            <p:nvPr/>
          </p:nvSpPr>
          <p:spPr>
            <a:xfrm>
              <a:off x="7453942" y="4063162"/>
              <a:ext cx="1438209" cy="1438209"/>
            </a:xfrm>
            <a:prstGeom prst="ellipse">
              <a:avLst/>
            </a:prstGeom>
            <a:noFill/>
            <a:ln>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grpSp>
    </p:spTree>
    <p:extLst>
      <p:ext uri="{BB962C8B-B14F-4D97-AF65-F5344CB8AC3E}">
        <p14:creationId xmlns:p14="http://schemas.microsoft.com/office/powerpoint/2010/main" val="260575845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4">
            <a:extLst>
              <a:ext uri="{FF2B5EF4-FFF2-40B4-BE49-F238E27FC236}">
                <a16:creationId xmlns:a16="http://schemas.microsoft.com/office/drawing/2014/main" id="{7DB2BA22-F44C-7C43-B0CF-640E1EA84BCA}"/>
              </a:ext>
            </a:extLst>
          </p:cNvPr>
          <p:cNvSpPr txBox="1">
            <a:spLocks/>
          </p:cNvSpPr>
          <p:nvPr/>
        </p:nvSpPr>
        <p:spPr bwMode="auto">
          <a:xfrm>
            <a:off x="463281" y="1119967"/>
            <a:ext cx="9028249" cy="64536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a:lstStyle>
          <a:p>
            <a:r>
              <a:rPr lang="sv-SE" sz="3200" dirty="0"/>
              <a:t>Trafikverket bidrar till ett hållbart samhälle</a:t>
            </a:r>
          </a:p>
        </p:txBody>
      </p:sp>
      <p:pic>
        <p:nvPicPr>
          <p:cNvPr id="23" name="Bildobjekt 22">
            <a:extLst>
              <a:ext uri="{FF2B5EF4-FFF2-40B4-BE49-F238E27FC236}">
                <a16:creationId xmlns:a16="http://schemas.microsoft.com/office/drawing/2014/main" id="{71E7D67D-A464-A542-895D-72F40E968BE0}"/>
              </a:ext>
            </a:extLst>
          </p:cNvPr>
          <p:cNvPicPr>
            <a:picLocks noChangeAspect="1"/>
          </p:cNvPicPr>
          <p:nvPr/>
        </p:nvPicPr>
        <p:blipFill>
          <a:blip r:embed="rId3"/>
          <a:stretch>
            <a:fillRect/>
          </a:stretch>
        </p:blipFill>
        <p:spPr>
          <a:xfrm>
            <a:off x="8296019" y="1903664"/>
            <a:ext cx="2377499" cy="1170460"/>
          </a:xfrm>
          <a:prstGeom prst="rect">
            <a:avLst/>
          </a:prstGeom>
        </p:spPr>
      </p:pic>
      <p:sp>
        <p:nvSpPr>
          <p:cNvPr id="11" name="textruta 10">
            <a:extLst>
              <a:ext uri="{FF2B5EF4-FFF2-40B4-BE49-F238E27FC236}">
                <a16:creationId xmlns:a16="http://schemas.microsoft.com/office/drawing/2014/main" id="{CA15577A-4622-3D46-A863-B09D730F65E6}"/>
              </a:ext>
            </a:extLst>
          </p:cNvPr>
          <p:cNvSpPr txBox="1"/>
          <p:nvPr/>
        </p:nvSpPr>
        <p:spPr>
          <a:xfrm>
            <a:off x="601630" y="2121622"/>
            <a:ext cx="5685141" cy="952501"/>
          </a:xfrm>
          <a:prstGeom prst="rect">
            <a:avLst/>
          </a:prstGeom>
          <a:solidFill>
            <a:srgbClr val="A8B400"/>
          </a:solidFill>
          <a:ln>
            <a:noFill/>
          </a:ln>
        </p:spPr>
        <p:txBody>
          <a:bodyPr wrap="square" rtlCol="0" anchor="ctr">
            <a:noAutofit/>
          </a:bodyPr>
          <a:lstStyle/>
          <a:p>
            <a:pPr algn="ctr"/>
            <a:r>
              <a:rPr lang="sv-SE" sz="2400" b="1" dirty="0">
                <a:solidFill>
                  <a:schemeClr val="bg1"/>
                </a:solidFill>
              </a:rPr>
              <a:t>Ett hållbart samhälle</a:t>
            </a:r>
          </a:p>
        </p:txBody>
      </p:sp>
      <p:sp>
        <p:nvSpPr>
          <p:cNvPr id="15" name="textruta 14">
            <a:extLst>
              <a:ext uri="{FF2B5EF4-FFF2-40B4-BE49-F238E27FC236}">
                <a16:creationId xmlns:a16="http://schemas.microsoft.com/office/drawing/2014/main" id="{89C1DC45-B36A-5C40-AA66-47E0167734AD}"/>
              </a:ext>
            </a:extLst>
          </p:cNvPr>
          <p:cNvSpPr txBox="1"/>
          <p:nvPr/>
        </p:nvSpPr>
        <p:spPr>
          <a:xfrm>
            <a:off x="1619489" y="3816962"/>
            <a:ext cx="3335867" cy="952501"/>
          </a:xfrm>
          <a:prstGeom prst="rect">
            <a:avLst/>
          </a:prstGeom>
          <a:solidFill>
            <a:srgbClr val="004165"/>
          </a:solidFill>
          <a:ln>
            <a:noFill/>
          </a:ln>
        </p:spPr>
        <p:txBody>
          <a:bodyPr wrap="square" rtlCol="0" anchor="ctr">
            <a:noAutofit/>
          </a:bodyPr>
          <a:lstStyle/>
          <a:p>
            <a:pPr algn="ctr"/>
            <a:r>
              <a:rPr lang="sv-SE" sz="1867" b="1" dirty="0">
                <a:solidFill>
                  <a:schemeClr val="bg1"/>
                </a:solidFill>
              </a:rPr>
              <a:t>Transportsystemet</a:t>
            </a:r>
          </a:p>
        </p:txBody>
      </p:sp>
      <p:pic>
        <p:nvPicPr>
          <p:cNvPr id="4" name="Bildobjekt 3">
            <a:extLst>
              <a:ext uri="{FF2B5EF4-FFF2-40B4-BE49-F238E27FC236}">
                <a16:creationId xmlns:a16="http://schemas.microsoft.com/office/drawing/2014/main" id="{0FDD7DA0-66A2-C54B-8EB7-D77123C49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5020" y="4895530"/>
            <a:ext cx="1659467" cy="474133"/>
          </a:xfrm>
          <a:prstGeom prst="rect">
            <a:avLst/>
          </a:prstGeom>
        </p:spPr>
      </p:pic>
      <p:sp>
        <p:nvSpPr>
          <p:cNvPr id="16" name="textruta 15">
            <a:extLst>
              <a:ext uri="{FF2B5EF4-FFF2-40B4-BE49-F238E27FC236}">
                <a16:creationId xmlns:a16="http://schemas.microsoft.com/office/drawing/2014/main" id="{4F371EB5-9318-EC48-A5B2-96D86E020A5F}"/>
              </a:ext>
            </a:extLst>
          </p:cNvPr>
          <p:cNvSpPr txBox="1"/>
          <p:nvPr/>
        </p:nvSpPr>
        <p:spPr>
          <a:xfrm>
            <a:off x="2450359" y="5482053"/>
            <a:ext cx="1674128" cy="952501"/>
          </a:xfrm>
          <a:prstGeom prst="rect">
            <a:avLst/>
          </a:prstGeom>
          <a:solidFill>
            <a:srgbClr val="D62B1D"/>
          </a:solidFill>
          <a:ln>
            <a:noFill/>
          </a:ln>
        </p:spPr>
        <p:txBody>
          <a:bodyPr wrap="square" rtlCol="0" anchor="ctr">
            <a:noAutofit/>
          </a:bodyPr>
          <a:lstStyle/>
          <a:p>
            <a:pPr algn="ctr"/>
            <a:r>
              <a:rPr lang="sv-SE" sz="1867" b="1" dirty="0">
                <a:solidFill>
                  <a:schemeClr val="bg1"/>
                </a:solidFill>
              </a:rPr>
              <a:t>Trafikverket</a:t>
            </a:r>
          </a:p>
        </p:txBody>
      </p:sp>
      <p:pic>
        <p:nvPicPr>
          <p:cNvPr id="18" name="Bildobjekt 17">
            <a:extLst>
              <a:ext uri="{FF2B5EF4-FFF2-40B4-BE49-F238E27FC236}">
                <a16:creationId xmlns:a16="http://schemas.microsoft.com/office/drawing/2014/main" id="{CD9B7133-6597-044D-A7F9-09E226DCF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489" y="3163692"/>
            <a:ext cx="3335867" cy="474133"/>
          </a:xfrm>
          <a:prstGeom prst="rect">
            <a:avLst/>
          </a:prstGeom>
        </p:spPr>
      </p:pic>
      <p:pic>
        <p:nvPicPr>
          <p:cNvPr id="13" name="Bildobjekt 12"/>
          <p:cNvPicPr/>
          <p:nvPr/>
        </p:nvPicPr>
        <p:blipFill>
          <a:blip r:embed="rId6"/>
          <a:stretch>
            <a:fillRect/>
          </a:stretch>
        </p:blipFill>
        <p:spPr>
          <a:xfrm>
            <a:off x="8296019" y="3511759"/>
            <a:ext cx="2377499" cy="1257705"/>
          </a:xfrm>
          <a:prstGeom prst="rect">
            <a:avLst/>
          </a:prstGeom>
        </p:spPr>
      </p:pic>
      <p:pic>
        <p:nvPicPr>
          <p:cNvPr id="5" name="Bildobjekt 4"/>
          <p:cNvPicPr>
            <a:picLocks noChangeAspect="1"/>
          </p:cNvPicPr>
          <p:nvPr/>
        </p:nvPicPr>
        <p:blipFill>
          <a:blip r:embed="rId7"/>
          <a:stretch>
            <a:fillRect/>
          </a:stretch>
        </p:blipFill>
        <p:spPr>
          <a:xfrm>
            <a:off x="8702030" y="5132598"/>
            <a:ext cx="1565477" cy="1529377"/>
          </a:xfrm>
          <a:prstGeom prst="rect">
            <a:avLst/>
          </a:prstGeom>
        </p:spPr>
      </p:pic>
    </p:spTree>
    <p:extLst>
      <p:ext uri="{BB962C8B-B14F-4D97-AF65-F5344CB8AC3E}">
        <p14:creationId xmlns:p14="http://schemas.microsoft.com/office/powerpoint/2010/main" val="2415295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1953705867"/>
              </p:ext>
            </p:extLst>
          </p:nvPr>
        </p:nvGraphicFramePr>
        <p:xfrm>
          <a:off x="495132" y="1771979"/>
          <a:ext cx="11545921" cy="4836160"/>
        </p:xfrm>
        <a:graphic>
          <a:graphicData uri="http://schemas.openxmlformats.org/drawingml/2006/table">
            <a:tbl>
              <a:tblPr firstRow="1" bandRow="1">
                <a:tableStyleId>{5C22544A-7EE6-4342-B048-85BDC9FD1C3A}</a:tableStyleId>
              </a:tblPr>
              <a:tblGrid>
                <a:gridCol w="5034811">
                  <a:extLst>
                    <a:ext uri="{9D8B030D-6E8A-4147-A177-3AD203B41FA5}">
                      <a16:colId xmlns:a16="http://schemas.microsoft.com/office/drawing/2014/main" val="837365969"/>
                    </a:ext>
                  </a:extLst>
                </a:gridCol>
                <a:gridCol w="2619707">
                  <a:extLst>
                    <a:ext uri="{9D8B030D-6E8A-4147-A177-3AD203B41FA5}">
                      <a16:colId xmlns:a16="http://schemas.microsoft.com/office/drawing/2014/main" val="651383261"/>
                    </a:ext>
                  </a:extLst>
                </a:gridCol>
                <a:gridCol w="3891403">
                  <a:extLst>
                    <a:ext uri="{9D8B030D-6E8A-4147-A177-3AD203B41FA5}">
                      <a16:colId xmlns:a16="http://schemas.microsoft.com/office/drawing/2014/main" val="3340015361"/>
                    </a:ext>
                  </a:extLst>
                </a:gridCol>
              </a:tblGrid>
              <a:tr h="4836160">
                <a:tc>
                  <a:txBody>
                    <a:bodyPr/>
                    <a:lstStyle/>
                    <a:p>
                      <a:pPr lvl="0">
                        <a:buFont typeface="+mj-lt"/>
                        <a:buNone/>
                      </a:pPr>
                      <a:r>
                        <a:rPr lang="sv-SE" sz="2100" b="1" dirty="0" smtClean="0">
                          <a:solidFill>
                            <a:schemeClr val="tx1"/>
                          </a:solidFill>
                        </a:rPr>
                        <a:t>Smidigt:</a:t>
                      </a:r>
                      <a:r>
                        <a:rPr lang="sv-SE" sz="2100" b="1" baseline="0" dirty="0" smtClean="0">
                          <a:solidFill>
                            <a:schemeClr val="tx1"/>
                          </a:solidFill>
                        </a:rPr>
                        <a:t> </a:t>
                      </a:r>
                    </a:p>
                    <a:p>
                      <a:pPr lvl="0">
                        <a:buFont typeface="+mj-lt"/>
                        <a:buNone/>
                      </a:pPr>
                      <a:r>
                        <a:rPr lang="sv-SE" sz="1600" b="0" baseline="0" dirty="0" smtClean="0">
                          <a:solidFill>
                            <a:schemeClr val="tx1"/>
                          </a:solidFill>
                        </a:rPr>
                        <a:t>1. </a:t>
                      </a:r>
                      <a:r>
                        <a:rPr lang="sv-SE" sz="1600" b="0" dirty="0" smtClean="0">
                          <a:solidFill>
                            <a:schemeClr val="tx1"/>
                          </a:solidFill>
                        </a:rPr>
                        <a:t>Möjliggör överflyttning av mer gods från väg till järnväg och sjöfart.</a:t>
                      </a:r>
                    </a:p>
                    <a:p>
                      <a:pPr lvl="0">
                        <a:buFont typeface="+mj-lt"/>
                        <a:buNone/>
                      </a:pPr>
                      <a:r>
                        <a:rPr lang="sv-SE" sz="1600" b="0" dirty="0" smtClean="0">
                          <a:solidFill>
                            <a:schemeClr val="tx1"/>
                          </a:solidFill>
                        </a:rPr>
                        <a:t>2. Gör det lättare att ta sig till regionala och nationella målpunkter.</a:t>
                      </a:r>
                      <a:r>
                        <a:rPr lang="sv-SE" sz="1600" b="0" baseline="0" dirty="0" smtClean="0">
                          <a:solidFill>
                            <a:schemeClr val="tx1"/>
                          </a:solidFill>
                        </a:rPr>
                        <a:t> </a:t>
                      </a:r>
                    </a:p>
                    <a:p>
                      <a:pPr lvl="0">
                        <a:buFont typeface="+mj-lt"/>
                        <a:buNone/>
                      </a:pPr>
                      <a:r>
                        <a:rPr lang="sv-SE" sz="1600" b="0" baseline="0" dirty="0" smtClean="0">
                          <a:solidFill>
                            <a:schemeClr val="tx1"/>
                          </a:solidFill>
                        </a:rPr>
                        <a:t>3. </a:t>
                      </a:r>
                      <a:r>
                        <a:rPr lang="sv-SE" sz="1600" b="0" dirty="0" smtClean="0">
                          <a:solidFill>
                            <a:schemeClr val="tx1"/>
                          </a:solidFill>
                        </a:rPr>
                        <a:t>Bidrar till restider som fungerar för arbetspendling på landsbygd.</a:t>
                      </a:r>
                    </a:p>
                    <a:p>
                      <a:pPr lvl="0">
                        <a:buFont typeface="+mj-lt"/>
                        <a:buNone/>
                      </a:pPr>
                      <a:r>
                        <a:rPr lang="sv-SE" sz="1600" b="0" dirty="0" smtClean="0">
                          <a:solidFill>
                            <a:schemeClr val="tx1"/>
                          </a:solidFill>
                        </a:rPr>
                        <a:t>4. Prioriterar transportlösningar som förbättrar tillgängligheten och minskar bilberoendet.</a:t>
                      </a:r>
                    </a:p>
                    <a:p>
                      <a:pPr lvl="0">
                        <a:buFont typeface="+mj-lt"/>
                        <a:buNone/>
                      </a:pPr>
                      <a:r>
                        <a:rPr lang="sv-SE" sz="1600" b="0" dirty="0" smtClean="0">
                          <a:solidFill>
                            <a:schemeClr val="tx1"/>
                          </a:solidFill>
                        </a:rPr>
                        <a:t>5. Utvecklar nya transportlösningar i tätort, där olika färdsätt lätt kombineras för både person och gods. </a:t>
                      </a:r>
                    </a:p>
                    <a:p>
                      <a:pPr lvl="0">
                        <a:buFont typeface="+mj-lt"/>
                        <a:buNone/>
                      </a:pPr>
                      <a:r>
                        <a:rPr lang="sv-SE" sz="1600" b="0" dirty="0" smtClean="0">
                          <a:solidFill>
                            <a:schemeClr val="tx1"/>
                          </a:solidFill>
                        </a:rPr>
                        <a:t>6. Prioriterar gång, cykel och nya kollektiva transportlösningar för fler grupper i samhället.</a:t>
                      </a:r>
                    </a:p>
                    <a:p>
                      <a:pPr lvl="0">
                        <a:buFont typeface="+mj-lt"/>
                        <a:buNone/>
                      </a:pPr>
                      <a:r>
                        <a:rPr lang="sv-SE" sz="1600" b="0" dirty="0" smtClean="0">
                          <a:solidFill>
                            <a:schemeClr val="tx1"/>
                          </a:solidFill>
                        </a:rPr>
                        <a:t>7. Skapar inga nya barriärer i infrastrukturen och anpassar den befintliga infrastrukturen.</a:t>
                      </a:r>
                    </a:p>
                    <a:p>
                      <a:pPr lvl="0">
                        <a:buFont typeface="+mj-lt"/>
                        <a:buNone/>
                      </a:pPr>
                      <a:r>
                        <a:rPr lang="sv-SE" sz="1600" b="0" dirty="0" smtClean="0">
                          <a:solidFill>
                            <a:schemeClr val="tx1"/>
                          </a:solidFill>
                        </a:rPr>
                        <a:t>8. Säkerställer att trafikinformationen är pålitlig, koordinerad och nås via olika kanaler för att passa olika behov.</a:t>
                      </a:r>
                      <a:endParaRPr lang="sv-SE" sz="1600" b="0" dirty="0">
                        <a:solidFill>
                          <a:schemeClr val="tx1"/>
                        </a:solidFill>
                      </a:endParaRPr>
                    </a:p>
                  </a:txBody>
                  <a:tcPr marL="121920" marR="121920" marT="60960" marB="60960">
                    <a:solidFill>
                      <a:schemeClr val="bg1"/>
                    </a:solidFill>
                  </a:tcPr>
                </a:tc>
                <a:tc>
                  <a:txBody>
                    <a:bodyPr/>
                    <a:lstStyle/>
                    <a:p>
                      <a:pPr lvl="0">
                        <a:buFont typeface="+mj-lt"/>
                        <a:buNone/>
                      </a:pPr>
                      <a:r>
                        <a:rPr lang="sv-SE" sz="2100" b="1" dirty="0" smtClean="0">
                          <a:solidFill>
                            <a:schemeClr val="tx1"/>
                          </a:solidFill>
                        </a:rPr>
                        <a:t>Grönt:</a:t>
                      </a:r>
                      <a:r>
                        <a:rPr lang="sv-SE" sz="2100" b="1" baseline="0" dirty="0" smtClean="0">
                          <a:solidFill>
                            <a:schemeClr val="tx1"/>
                          </a:solidFill>
                        </a:rPr>
                        <a:t> </a:t>
                      </a:r>
                    </a:p>
                    <a:p>
                      <a:pPr lvl="0">
                        <a:buFont typeface="+mj-lt"/>
                        <a:buNone/>
                      </a:pPr>
                      <a:r>
                        <a:rPr lang="sv-SE" sz="1600" b="0" baseline="0" dirty="0" smtClean="0">
                          <a:solidFill>
                            <a:schemeClr val="tx1"/>
                          </a:solidFill>
                        </a:rPr>
                        <a:t>1. </a:t>
                      </a:r>
                      <a:r>
                        <a:rPr lang="sv-SE" sz="1600" b="0" dirty="0" smtClean="0">
                          <a:solidFill>
                            <a:schemeClr val="tx1"/>
                          </a:solidFill>
                        </a:rPr>
                        <a:t>Bygger infrastruktur som bidrar till eller passar in i ett transporteffektivt samhälle. </a:t>
                      </a:r>
                    </a:p>
                    <a:p>
                      <a:pPr lvl="0">
                        <a:buFont typeface="+mj-lt"/>
                        <a:buNone/>
                      </a:pPr>
                      <a:r>
                        <a:rPr lang="sv-SE" sz="1600" b="0" dirty="0" smtClean="0">
                          <a:solidFill>
                            <a:schemeClr val="tx1"/>
                          </a:solidFill>
                        </a:rPr>
                        <a:t>2. Utvecklar elvägar längs viktiga godsstråk. </a:t>
                      </a:r>
                    </a:p>
                    <a:p>
                      <a:pPr lvl="0">
                        <a:buFont typeface="+mj-lt"/>
                        <a:buNone/>
                      </a:pPr>
                      <a:r>
                        <a:rPr lang="sv-SE" sz="1600" b="0" dirty="0" smtClean="0">
                          <a:solidFill>
                            <a:schemeClr val="tx1"/>
                          </a:solidFill>
                        </a:rPr>
                        <a:t>3. Bygger landskapsanpassad infrastruktur och anpassar en stor andel av den befintliga infrastrukturen. </a:t>
                      </a:r>
                    </a:p>
                    <a:p>
                      <a:pPr lvl="0">
                        <a:buFont typeface="+mj-lt"/>
                        <a:buNone/>
                      </a:pPr>
                      <a:r>
                        <a:rPr lang="sv-SE" sz="1600" b="0" dirty="0" smtClean="0">
                          <a:solidFill>
                            <a:schemeClr val="tx1"/>
                          </a:solidFill>
                        </a:rPr>
                        <a:t>4. Genomför insatser så att infrastrukturen inte motverkar en god vattenkvalitet.</a:t>
                      </a:r>
                    </a:p>
                    <a:p>
                      <a:pPr lvl="0">
                        <a:buFont typeface="+mj-lt"/>
                        <a:buNone/>
                      </a:pPr>
                      <a:r>
                        <a:rPr lang="sv-SE" sz="1600" b="0" dirty="0" smtClean="0">
                          <a:solidFill>
                            <a:schemeClr val="tx1"/>
                          </a:solidFill>
                        </a:rPr>
                        <a:t>5. Upphör med användningen av särskilt farliga ämnen. </a:t>
                      </a:r>
                      <a:endParaRPr lang="sv-SE" sz="1600" b="0" dirty="0">
                        <a:solidFill>
                          <a:schemeClr val="tx1"/>
                        </a:solidFill>
                      </a:endParaRPr>
                    </a:p>
                  </a:txBody>
                  <a:tcPr marL="121920" marR="121920" marT="60960" marB="60960">
                    <a:solidFill>
                      <a:schemeClr val="bg1"/>
                    </a:solidFill>
                  </a:tcPr>
                </a:tc>
                <a:tc>
                  <a:txBody>
                    <a:bodyPr/>
                    <a:lstStyle/>
                    <a:p>
                      <a:pPr lvl="0">
                        <a:buFont typeface="+mj-lt"/>
                        <a:buNone/>
                      </a:pPr>
                      <a:r>
                        <a:rPr lang="sv-SE" sz="2100" b="1" dirty="0" smtClean="0">
                          <a:solidFill>
                            <a:schemeClr val="tx1"/>
                          </a:solidFill>
                        </a:rPr>
                        <a:t>Tryggt: </a:t>
                      </a:r>
                    </a:p>
                    <a:p>
                      <a:pPr lvl="0">
                        <a:buFont typeface="+mj-lt"/>
                        <a:buNone/>
                      </a:pPr>
                      <a:r>
                        <a:rPr lang="sv-SE" sz="1600" b="0" dirty="0" smtClean="0">
                          <a:solidFill>
                            <a:schemeClr val="tx1"/>
                          </a:solidFill>
                        </a:rPr>
                        <a:t>1. Samverkar med andra för att nå Nollvisionens etappmål, både för skyddade och oskyddade trafikanter.</a:t>
                      </a:r>
                    </a:p>
                    <a:p>
                      <a:pPr lvl="0">
                        <a:buFont typeface="+mj-lt"/>
                        <a:buNone/>
                      </a:pPr>
                      <a:r>
                        <a:rPr lang="sv-SE" sz="1600" b="0" dirty="0" smtClean="0">
                          <a:solidFill>
                            <a:schemeClr val="tx1"/>
                          </a:solidFill>
                        </a:rPr>
                        <a:t>2. Åtgärdar brister i infrastrukturen så att väsentligt färre ska dö eller skadas allvarligt inom statlig väg och järnväg.</a:t>
                      </a:r>
                    </a:p>
                    <a:p>
                      <a:pPr lvl="0">
                        <a:buFont typeface="+mj-lt"/>
                        <a:buNone/>
                      </a:pPr>
                      <a:r>
                        <a:rPr lang="sv-SE" sz="1600" b="0" dirty="0" smtClean="0">
                          <a:solidFill>
                            <a:schemeClr val="tx1"/>
                          </a:solidFill>
                        </a:rPr>
                        <a:t>3.</a:t>
                      </a:r>
                      <a:r>
                        <a:rPr lang="sv-SE" sz="1600" b="0" baseline="0" dirty="0" smtClean="0">
                          <a:solidFill>
                            <a:schemeClr val="tx1"/>
                          </a:solidFill>
                        </a:rPr>
                        <a:t> </a:t>
                      </a:r>
                      <a:r>
                        <a:rPr lang="sv-SE" sz="1600" b="0" dirty="0" smtClean="0">
                          <a:solidFill>
                            <a:schemeClr val="tx1"/>
                          </a:solidFill>
                        </a:rPr>
                        <a:t>Genomför åtgärder så att väsentligt färre personer utsätts för dålig luftkvalitet. </a:t>
                      </a:r>
                    </a:p>
                    <a:p>
                      <a:pPr lvl="0">
                        <a:buFont typeface="+mj-lt"/>
                        <a:buNone/>
                      </a:pPr>
                      <a:r>
                        <a:rPr lang="sv-SE" sz="1600" b="0" dirty="0" smtClean="0">
                          <a:solidFill>
                            <a:schemeClr val="tx1"/>
                          </a:solidFill>
                        </a:rPr>
                        <a:t>4.</a:t>
                      </a:r>
                      <a:r>
                        <a:rPr lang="sv-SE" sz="1600" b="0" baseline="0" dirty="0" smtClean="0">
                          <a:solidFill>
                            <a:schemeClr val="tx1"/>
                          </a:solidFill>
                        </a:rPr>
                        <a:t> </a:t>
                      </a:r>
                      <a:r>
                        <a:rPr lang="sv-SE" sz="1600" b="0" dirty="0" smtClean="0">
                          <a:solidFill>
                            <a:schemeClr val="tx1"/>
                          </a:solidFill>
                        </a:rPr>
                        <a:t>Genomför åtgärder så att väsentligt färre personer utsätts för buller.</a:t>
                      </a:r>
                    </a:p>
                    <a:p>
                      <a:pPr lvl="0">
                        <a:buFont typeface="+mj-lt"/>
                        <a:buNone/>
                      </a:pPr>
                      <a:r>
                        <a:rPr lang="sv-SE" sz="1600" b="0" dirty="0" smtClean="0">
                          <a:solidFill>
                            <a:schemeClr val="tx1"/>
                          </a:solidFill>
                        </a:rPr>
                        <a:t>5. Bygger ut och möjliggör sammanhängande stråk för ökad och säker gång och cykling samt underhåller dem så att de kan användas året om. </a:t>
                      </a:r>
                    </a:p>
                    <a:p>
                      <a:pPr lvl="0">
                        <a:buFont typeface="+mj-lt"/>
                        <a:buNone/>
                      </a:pPr>
                      <a:r>
                        <a:rPr lang="sv-SE" sz="1600" b="0" dirty="0" smtClean="0">
                          <a:solidFill>
                            <a:schemeClr val="tx1"/>
                          </a:solidFill>
                        </a:rPr>
                        <a:t>6.</a:t>
                      </a:r>
                      <a:r>
                        <a:rPr lang="sv-SE" sz="1600" b="0" baseline="0" dirty="0" smtClean="0">
                          <a:solidFill>
                            <a:schemeClr val="tx1"/>
                          </a:solidFill>
                        </a:rPr>
                        <a:t> </a:t>
                      </a:r>
                      <a:r>
                        <a:rPr lang="sv-SE" sz="1600" b="0" dirty="0" smtClean="0">
                          <a:solidFill>
                            <a:schemeClr val="tx1"/>
                          </a:solidFill>
                        </a:rPr>
                        <a:t>Bidrar till att bytespunkter, rastplatser samt gång- och cykelvägar upplevs som attraktiva och trygga</a:t>
                      </a:r>
                      <a:r>
                        <a:rPr lang="sv-SE" sz="1500" b="0" dirty="0" smtClean="0">
                          <a:solidFill>
                            <a:schemeClr val="tx1"/>
                          </a:solidFill>
                        </a:rPr>
                        <a:t>.</a:t>
                      </a:r>
                      <a:endParaRPr lang="sv-SE" sz="1500" b="0" dirty="0">
                        <a:solidFill>
                          <a:schemeClr val="tx1"/>
                        </a:solidFill>
                      </a:endParaRPr>
                    </a:p>
                  </a:txBody>
                  <a:tcPr marL="121920" marR="121920" marT="60960" marB="60960">
                    <a:solidFill>
                      <a:schemeClr val="bg1"/>
                    </a:solidFill>
                  </a:tcPr>
                </a:tc>
                <a:extLst>
                  <a:ext uri="{0D108BD9-81ED-4DB2-BD59-A6C34878D82A}">
                    <a16:rowId xmlns:a16="http://schemas.microsoft.com/office/drawing/2014/main" val="3136072254"/>
                  </a:ext>
                </a:extLst>
              </a:tr>
            </a:tbl>
          </a:graphicData>
        </a:graphic>
      </p:graphicFrame>
      <p:sp>
        <p:nvSpPr>
          <p:cNvPr id="5" name="Rubrik 2"/>
          <p:cNvSpPr>
            <a:spLocks noGrp="1"/>
          </p:cNvSpPr>
          <p:nvPr>
            <p:ph type="title"/>
          </p:nvPr>
        </p:nvSpPr>
        <p:spPr>
          <a:xfrm>
            <a:off x="495132" y="862636"/>
            <a:ext cx="10972800" cy="1143000"/>
          </a:xfrm>
        </p:spPr>
        <p:txBody>
          <a:bodyPr/>
          <a:lstStyle/>
          <a:p>
            <a:r>
              <a:rPr lang="sv-SE" sz="4800" dirty="0" smtClean="0"/>
              <a:t>Långsiktiga mål för Trafikverket</a:t>
            </a:r>
            <a:endParaRPr lang="sv-SE" sz="4800" dirty="0"/>
          </a:p>
        </p:txBody>
      </p:sp>
      <p:pic>
        <p:nvPicPr>
          <p:cNvPr id="6" name="Bildobjekt 5"/>
          <p:cNvPicPr>
            <a:picLocks noChangeAspect="1"/>
          </p:cNvPicPr>
          <p:nvPr/>
        </p:nvPicPr>
        <p:blipFill>
          <a:blip r:embed="rId3"/>
          <a:stretch>
            <a:fillRect/>
          </a:stretch>
        </p:blipFill>
        <p:spPr>
          <a:xfrm>
            <a:off x="10506579" y="122215"/>
            <a:ext cx="1515800" cy="1480843"/>
          </a:xfrm>
          <a:prstGeom prst="rect">
            <a:avLst/>
          </a:prstGeom>
        </p:spPr>
      </p:pic>
      <p:sp>
        <p:nvSpPr>
          <p:cNvPr id="2" name="Rektangel med rundade hörn 1"/>
          <p:cNvSpPr/>
          <p:nvPr/>
        </p:nvSpPr>
        <p:spPr>
          <a:xfrm>
            <a:off x="5374105" y="2005636"/>
            <a:ext cx="2887579" cy="1170701"/>
          </a:xfrm>
          <a:prstGeom prst="roundRect">
            <a:avLst/>
          </a:prstGeom>
          <a:noFill/>
          <a:ln w="38100">
            <a:solidFill>
              <a:srgbClr val="D806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83953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4" name="Rectangle 4"/>
          <p:cNvSpPr>
            <a:spLocks noGrp="1" noChangeArrowheads="1"/>
          </p:cNvSpPr>
          <p:nvPr>
            <p:ph type="title"/>
          </p:nvPr>
        </p:nvSpPr>
        <p:spPr>
          <a:xfrm>
            <a:off x="787403" y="898513"/>
            <a:ext cx="8229600" cy="1143000"/>
          </a:xfrm>
        </p:spPr>
        <p:txBody>
          <a:bodyPr/>
          <a:lstStyle/>
          <a:p>
            <a:r>
              <a:rPr lang="sv-SE" sz="2800" dirty="0"/>
              <a:t>Samband mellan täthet och bilanvändning</a:t>
            </a:r>
          </a:p>
        </p:txBody>
      </p:sp>
      <p:pic>
        <p:nvPicPr>
          <p:cNvPr id="276492" name="Picture 12"/>
          <p:cNvPicPr>
            <a:picLocks noChangeAspect="1" noChangeArrowheads="1"/>
          </p:cNvPicPr>
          <p:nvPr/>
        </p:nvPicPr>
        <p:blipFill>
          <a:blip r:embed="rId2" cstate="print"/>
          <a:srcRect/>
          <a:stretch>
            <a:fillRect/>
          </a:stretch>
        </p:blipFill>
        <p:spPr bwMode="auto">
          <a:xfrm>
            <a:off x="787403" y="1559785"/>
            <a:ext cx="8020050" cy="4994275"/>
          </a:xfrm>
          <a:prstGeom prst="rect">
            <a:avLst/>
          </a:prstGeom>
          <a:noFill/>
        </p:spPr>
      </p:pic>
      <p:sp>
        <p:nvSpPr>
          <p:cNvPr id="276493" name="Text Box 13"/>
          <p:cNvSpPr txBox="1">
            <a:spLocks noChangeArrowheads="1"/>
          </p:cNvSpPr>
          <p:nvPr/>
        </p:nvSpPr>
        <p:spPr bwMode="auto">
          <a:xfrm>
            <a:off x="787403" y="6554060"/>
            <a:ext cx="3168650" cy="244475"/>
          </a:xfrm>
          <a:prstGeom prst="rect">
            <a:avLst/>
          </a:prstGeom>
          <a:noFill/>
          <a:ln w="9525">
            <a:noFill/>
            <a:miter lim="800000"/>
            <a:headEnd/>
            <a:tailEnd/>
          </a:ln>
          <a:effectLst/>
        </p:spPr>
        <p:txBody>
          <a:bodyPr>
            <a:spAutoFit/>
          </a:bodyPr>
          <a:lstStyle/>
          <a:p>
            <a:pPr>
              <a:spcBef>
                <a:spcPct val="50000"/>
              </a:spcBef>
            </a:pPr>
            <a:r>
              <a:rPr lang="sv-SE" sz="1000" dirty="0">
                <a:sym typeface="Symbol" pitchFamily="18" charset="2"/>
              </a:rPr>
              <a:t> Håkan Johansson</a:t>
            </a:r>
          </a:p>
        </p:txBody>
      </p:sp>
      <p:sp>
        <p:nvSpPr>
          <p:cNvPr id="8" name="Rektangel 7"/>
          <p:cNvSpPr/>
          <p:nvPr/>
        </p:nvSpPr>
        <p:spPr>
          <a:xfrm>
            <a:off x="9081822" y="1559785"/>
            <a:ext cx="2883018" cy="1200329"/>
          </a:xfrm>
          <a:prstGeom prst="rect">
            <a:avLst/>
          </a:prstGeom>
        </p:spPr>
        <p:txBody>
          <a:bodyPr wrap="square">
            <a:spAutoFit/>
          </a:bodyPr>
          <a:lstStyle/>
          <a:p>
            <a:r>
              <a:rPr lang="sv-SE" dirty="0"/>
              <a:t>10% ökning av antalet invånare per ytenhet ger 1-3% färre fordonskilometer (IEA)</a:t>
            </a:r>
          </a:p>
        </p:txBody>
      </p:sp>
    </p:spTree>
    <p:extLst>
      <p:ext uri="{BB962C8B-B14F-4D97-AF65-F5344CB8AC3E}">
        <p14:creationId xmlns:p14="http://schemas.microsoft.com/office/powerpoint/2010/main" val="14927688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87516" y="852910"/>
            <a:ext cx="9122642" cy="1036800"/>
          </a:xfrm>
        </p:spPr>
        <p:txBody>
          <a:bodyPr/>
          <a:lstStyle/>
          <a:p>
            <a:r>
              <a:rPr lang="sv-SE" sz="3200" dirty="0" smtClean="0"/>
              <a:t>På väg mot ett mer transporteffektivt samhälle</a:t>
            </a:r>
            <a:endParaRPr lang="sv-SE" sz="3200" dirty="0"/>
          </a:p>
        </p:txBody>
      </p:sp>
      <p:pic>
        <p:nvPicPr>
          <p:cNvPr id="6" name="Bildobjekt 5"/>
          <p:cNvPicPr>
            <a:picLocks noChangeAspect="1"/>
          </p:cNvPicPr>
          <p:nvPr/>
        </p:nvPicPr>
        <p:blipFill>
          <a:blip r:embed="rId3"/>
          <a:stretch>
            <a:fillRect/>
          </a:stretch>
        </p:blipFill>
        <p:spPr>
          <a:xfrm>
            <a:off x="987516" y="1125380"/>
            <a:ext cx="8173841" cy="5327497"/>
          </a:xfrm>
          <a:prstGeom prst="rect">
            <a:avLst/>
          </a:prstGeom>
        </p:spPr>
      </p:pic>
    </p:spTree>
    <p:extLst>
      <p:ext uri="{BB962C8B-B14F-4D97-AF65-F5344CB8AC3E}">
        <p14:creationId xmlns:p14="http://schemas.microsoft.com/office/powerpoint/2010/main" val="8360475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6471997" y="2614047"/>
            <a:ext cx="5459026" cy="3851467"/>
          </a:xfrm>
          <a:prstGeom prst="rect">
            <a:avLst/>
          </a:prstGeom>
        </p:spPr>
      </p:pic>
      <p:sp>
        <p:nvSpPr>
          <p:cNvPr id="2" name="Platshållare för innehåll 1"/>
          <p:cNvSpPr>
            <a:spLocks noGrp="1"/>
          </p:cNvSpPr>
          <p:nvPr>
            <p:ph idx="1"/>
          </p:nvPr>
        </p:nvSpPr>
        <p:spPr>
          <a:xfrm>
            <a:off x="952464" y="2217514"/>
            <a:ext cx="7820600" cy="1647120"/>
          </a:xfrm>
        </p:spPr>
        <p:txBody>
          <a:bodyPr/>
          <a:lstStyle/>
          <a:p>
            <a:r>
              <a:rPr lang="sv-SE" dirty="0" smtClean="0"/>
              <a:t>Vid avstånd över 400 meter från hållplats och 600 meter från station avtar andelen resande med kollektivtrafik snabbt.</a:t>
            </a:r>
          </a:p>
          <a:p>
            <a:r>
              <a:rPr lang="sv-SE" dirty="0" smtClean="0"/>
              <a:t>Genom lokalisera ny bebyggelse kollektivtrafiknära kan behovet av bil och bilanvändning minska.</a:t>
            </a:r>
            <a:endParaRPr lang="sv-SE" dirty="0"/>
          </a:p>
        </p:txBody>
      </p:sp>
      <p:sp>
        <p:nvSpPr>
          <p:cNvPr id="3" name="Rubrik 2"/>
          <p:cNvSpPr>
            <a:spLocks noGrp="1"/>
          </p:cNvSpPr>
          <p:nvPr>
            <p:ph type="title"/>
          </p:nvPr>
        </p:nvSpPr>
        <p:spPr>
          <a:xfrm>
            <a:off x="952464" y="1180714"/>
            <a:ext cx="10363200" cy="1036800"/>
          </a:xfrm>
        </p:spPr>
        <p:txBody>
          <a:bodyPr/>
          <a:lstStyle/>
          <a:p>
            <a:r>
              <a:rPr lang="sv-SE" dirty="0" smtClean="0"/>
              <a:t>Kollektivtrafiknära lokalisering</a:t>
            </a:r>
            <a:endParaRPr lang="sv-SE" dirty="0"/>
          </a:p>
        </p:txBody>
      </p:sp>
    </p:spTree>
    <p:extLst>
      <p:ext uri="{BB962C8B-B14F-4D97-AF65-F5344CB8AC3E}">
        <p14:creationId xmlns:p14="http://schemas.microsoft.com/office/powerpoint/2010/main" val="3225560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600" y="719813"/>
            <a:ext cx="10972800" cy="1143000"/>
          </a:xfrm>
        </p:spPr>
        <p:txBody>
          <a:bodyPr/>
          <a:lstStyle/>
          <a:p>
            <a:r>
              <a:rPr lang="sv-SE" sz="4400" dirty="0"/>
              <a:t>Mål i klimatpolitiskt ramverk</a:t>
            </a:r>
          </a:p>
        </p:txBody>
      </p:sp>
      <p:sp>
        <p:nvSpPr>
          <p:cNvPr id="3" name="Platshållare för innehåll 2"/>
          <p:cNvSpPr>
            <a:spLocks noGrp="1"/>
          </p:cNvSpPr>
          <p:nvPr>
            <p:ph idx="1"/>
          </p:nvPr>
        </p:nvSpPr>
        <p:spPr>
          <a:xfrm>
            <a:off x="609600" y="1864307"/>
            <a:ext cx="8397921" cy="4310063"/>
          </a:xfrm>
        </p:spPr>
        <p:txBody>
          <a:bodyPr/>
          <a:lstStyle/>
          <a:p>
            <a:r>
              <a:rPr lang="sv-SE" sz="2800" dirty="0"/>
              <a:t>Senast 2045 ska Sverige inte ha                    några nettoutsläpp av koldioxid </a:t>
            </a:r>
          </a:p>
          <a:p>
            <a:r>
              <a:rPr lang="sv-SE" sz="2800" dirty="0"/>
              <a:t>Utsläppen från inrikes transporter (exklusive flyg) ska minska med minst 70 procent                  mellan 2010 och 2030</a:t>
            </a:r>
          </a:p>
          <a:p>
            <a:endParaRPr lang="sv-SE" dirty="0"/>
          </a:p>
        </p:txBody>
      </p:sp>
      <p:pic>
        <p:nvPicPr>
          <p:cNvPr id="5" name="Picture 5" descr="http://trvbildarkivet/fotoweb/cmdrequest/rest/preview.fwx/12329.jpg?rt=1&amp;f=5316A77AA39EC80F209631A71F30CC8D9A4CA34A2AC3199C4BFB56BCD47D83ADDFC19E54F66C0B756466E5CB288C82DE98FA3B9A789FF1A4B0EB50A9C9435E7F6AE15FB86E21B590E56A7DBF851D511E78226491577521A07BD46330629BAB1411D0B56ACEAE2659423AB85DB5AF144953FCE25729B7CCA8B4247F4BBE82299D002A41934F4CAF95771DFEFF4FAE6814F663786C72217739985CD71B2989D8B67D8DBE5A055CCB64F89E3149C952FFEC&amp;sz=768"/>
          <p:cNvPicPr>
            <a:picLocks noChangeAspect="1" noChangeArrowheads="1"/>
          </p:cNvPicPr>
          <p:nvPr/>
        </p:nvPicPr>
        <p:blipFill>
          <a:blip r:embed="rId3" cstate="print"/>
          <a:srcRect/>
          <a:stretch>
            <a:fillRect/>
          </a:stretch>
        </p:blipFill>
        <p:spPr bwMode="auto">
          <a:xfrm>
            <a:off x="9400803" y="1557339"/>
            <a:ext cx="2117831" cy="1593889"/>
          </a:xfrm>
          <a:prstGeom prst="rect">
            <a:avLst/>
          </a:prstGeom>
          <a:noFill/>
        </p:spPr>
      </p:pic>
      <p:pic>
        <p:nvPicPr>
          <p:cNvPr id="6" name="Picture 4" descr="http://andromeda.adm.lu.se/info/fraga_lund/wp-content/uploads/2009/01/jorden.jpg"/>
          <p:cNvPicPr>
            <a:picLocks noChangeAspect="1" noChangeArrowheads="1"/>
          </p:cNvPicPr>
          <p:nvPr/>
        </p:nvPicPr>
        <p:blipFill>
          <a:blip r:embed="rId4" cstate="print"/>
          <a:srcRect/>
          <a:stretch>
            <a:fillRect/>
          </a:stretch>
        </p:blipFill>
        <p:spPr bwMode="auto">
          <a:xfrm>
            <a:off x="9400803" y="3683280"/>
            <a:ext cx="2288677" cy="2736304"/>
          </a:xfrm>
          <a:prstGeom prst="rect">
            <a:avLst/>
          </a:prstGeom>
          <a:noFill/>
        </p:spPr>
      </p:pic>
    </p:spTree>
    <p:extLst>
      <p:ext uri="{BB962C8B-B14F-4D97-AF65-F5344CB8AC3E}">
        <p14:creationId xmlns:p14="http://schemas.microsoft.com/office/powerpoint/2010/main" val="80576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87516" y="2183009"/>
            <a:ext cx="6155156" cy="4248000"/>
          </a:xfrm>
        </p:spPr>
        <p:txBody>
          <a:bodyPr/>
          <a:lstStyle/>
          <a:p>
            <a:r>
              <a:rPr lang="sv-SE" sz="2000" dirty="0"/>
              <a:t>Hög turtäthet</a:t>
            </a:r>
          </a:p>
          <a:p>
            <a:r>
              <a:rPr lang="sv-SE" sz="2000" dirty="0"/>
              <a:t>Tydliga och gena linjer med konkurrenskraftig restid</a:t>
            </a:r>
          </a:p>
          <a:p>
            <a:r>
              <a:rPr lang="sv-SE" sz="2000" dirty="0"/>
              <a:t>Utrymme för kollektivtrafikkörfält bör tas från biltrafiken</a:t>
            </a:r>
          </a:p>
          <a:p>
            <a:r>
              <a:rPr lang="sv-SE" sz="2000" dirty="0"/>
              <a:t>Hög kvalitet och tillgänglighet på bytespunkter med smidiga byten</a:t>
            </a:r>
          </a:p>
          <a:p>
            <a:r>
              <a:rPr lang="sv-SE" sz="2000" dirty="0"/>
              <a:t>Bekvämlighet, möjlighet att utnyttja restiden</a:t>
            </a:r>
          </a:p>
          <a:p>
            <a:r>
              <a:rPr lang="sv-SE" sz="2000" dirty="0"/>
              <a:t>Väl fungerande information under resan</a:t>
            </a:r>
          </a:p>
          <a:p>
            <a:r>
              <a:rPr lang="sv-SE" sz="2000" dirty="0"/>
              <a:t>Enkla betallösningar</a:t>
            </a:r>
          </a:p>
          <a:p>
            <a:endParaRPr lang="en-GB" sz="2400" dirty="0"/>
          </a:p>
        </p:txBody>
      </p:sp>
      <p:sp>
        <p:nvSpPr>
          <p:cNvPr id="3" name="Rubrik 2"/>
          <p:cNvSpPr>
            <a:spLocks noGrp="1"/>
          </p:cNvSpPr>
          <p:nvPr>
            <p:ph type="title"/>
          </p:nvPr>
        </p:nvSpPr>
        <p:spPr>
          <a:xfrm>
            <a:off x="987516" y="852910"/>
            <a:ext cx="9122642" cy="1036800"/>
          </a:xfrm>
        </p:spPr>
        <p:txBody>
          <a:bodyPr/>
          <a:lstStyle/>
          <a:p>
            <a:r>
              <a:rPr lang="sv-SE" sz="4000" dirty="0" smtClean="0"/>
              <a:t>Kapacitetsstark attraktiv kollektivtrafik</a:t>
            </a:r>
            <a:endParaRPr lang="sv-SE" sz="4000" dirty="0"/>
          </a:p>
        </p:txBody>
      </p:sp>
      <p:pic>
        <p:nvPicPr>
          <p:cNvPr id="4099" name="Picture 3"/>
          <p:cNvPicPr>
            <a:picLocks noChangeAspect="1" noChangeArrowheads="1"/>
          </p:cNvPicPr>
          <p:nvPr/>
        </p:nvPicPr>
        <p:blipFill>
          <a:blip r:embed="rId3" cstate="print"/>
          <a:srcRect/>
          <a:stretch>
            <a:fillRect/>
          </a:stretch>
        </p:blipFill>
        <p:spPr bwMode="auto">
          <a:xfrm>
            <a:off x="7866207" y="3672563"/>
            <a:ext cx="3972767" cy="3051745"/>
          </a:xfrm>
          <a:prstGeom prst="rect">
            <a:avLst/>
          </a:prstGeom>
          <a:noFill/>
          <a:ln w="9525">
            <a:noFill/>
            <a:miter lim="800000"/>
            <a:headEnd/>
            <a:tailEnd/>
          </a:ln>
          <a:effectLst/>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0808" y="1635189"/>
            <a:ext cx="3868166" cy="1890724"/>
          </a:xfrm>
          <a:prstGeom prst="rect">
            <a:avLst/>
          </a:prstGeom>
        </p:spPr>
      </p:pic>
    </p:spTree>
    <p:extLst>
      <p:ext uri="{BB962C8B-B14F-4D97-AF65-F5344CB8AC3E}">
        <p14:creationId xmlns:p14="http://schemas.microsoft.com/office/powerpoint/2010/main" val="67132474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l="27671" r="19178"/>
          <a:stretch/>
        </p:blipFill>
        <p:spPr>
          <a:xfrm>
            <a:off x="10320371" y="2415396"/>
            <a:ext cx="1871629" cy="2347575"/>
          </a:xfrm>
          <a:prstGeom prst="rect">
            <a:avLst/>
          </a:prstGeom>
        </p:spPr>
      </p:pic>
      <p:sp>
        <p:nvSpPr>
          <p:cNvPr id="2" name="Platshållare för innehåll 1"/>
          <p:cNvSpPr>
            <a:spLocks noGrp="1"/>
          </p:cNvSpPr>
          <p:nvPr>
            <p:ph idx="1"/>
          </p:nvPr>
        </p:nvSpPr>
        <p:spPr>
          <a:xfrm>
            <a:off x="617842" y="1933699"/>
            <a:ext cx="7222218" cy="4248000"/>
          </a:xfrm>
        </p:spPr>
        <p:txBody>
          <a:bodyPr/>
          <a:lstStyle/>
          <a:p>
            <a:pPr>
              <a:lnSpc>
                <a:spcPct val="100000"/>
              </a:lnSpc>
            </a:pPr>
            <a:r>
              <a:rPr lang="sv-SE" sz="2400" dirty="0"/>
              <a:t>Innebär ökad blandning av bostäder, service och arbetsplatser i ett och samma område.</a:t>
            </a:r>
          </a:p>
          <a:p>
            <a:pPr>
              <a:lnSpc>
                <a:spcPct val="100000"/>
              </a:lnSpc>
            </a:pPr>
            <a:r>
              <a:rPr lang="sv-SE" sz="2400" dirty="0"/>
              <a:t>För att åstadkomma funktionsblandning i större städer krävs </a:t>
            </a:r>
          </a:p>
          <a:p>
            <a:pPr lvl="1"/>
            <a:r>
              <a:rPr lang="sv-SE" sz="2000" dirty="0"/>
              <a:t>Tillräcklig täthet</a:t>
            </a:r>
          </a:p>
          <a:p>
            <a:pPr lvl="1"/>
            <a:r>
              <a:rPr lang="sv-SE" sz="2000" dirty="0"/>
              <a:t>Att stadsdelen har mer än 1-2 primära funktioner</a:t>
            </a:r>
          </a:p>
          <a:p>
            <a:pPr lvl="1"/>
            <a:r>
              <a:rPr lang="sv-SE" sz="2000" dirty="0"/>
              <a:t>Korta kvarter (storleksordning 100 meter)</a:t>
            </a:r>
          </a:p>
          <a:p>
            <a:pPr lvl="1"/>
            <a:r>
              <a:rPr lang="sv-SE" sz="2000" dirty="0"/>
              <a:t>Blandning av gamla och nya bostäder </a:t>
            </a:r>
          </a:p>
          <a:p>
            <a:pPr lvl="1"/>
            <a:endParaRPr lang="sv-SE" sz="1050" dirty="0"/>
          </a:p>
          <a:p>
            <a:r>
              <a:rPr lang="sv-SE" sz="2000" i="1" dirty="0"/>
              <a:t>Områden med god funktionsblandning har 5 till 15 procent lägre bilanvändning per person </a:t>
            </a:r>
          </a:p>
        </p:txBody>
      </p:sp>
      <p:sp>
        <p:nvSpPr>
          <p:cNvPr id="3" name="Rubrik 2"/>
          <p:cNvSpPr>
            <a:spLocks noGrp="1"/>
          </p:cNvSpPr>
          <p:nvPr>
            <p:ph type="title"/>
          </p:nvPr>
        </p:nvSpPr>
        <p:spPr>
          <a:xfrm>
            <a:off x="617842" y="896899"/>
            <a:ext cx="7772400" cy="1036800"/>
          </a:xfrm>
        </p:spPr>
        <p:txBody>
          <a:bodyPr/>
          <a:lstStyle/>
          <a:p>
            <a:r>
              <a:rPr lang="sv-SE" sz="4400" dirty="0" smtClean="0"/>
              <a:t>Funktionsblandning</a:t>
            </a:r>
            <a:endParaRPr lang="sv-SE" sz="4400" dirty="0"/>
          </a:p>
        </p:txBody>
      </p:sp>
      <p:sp>
        <p:nvSpPr>
          <p:cNvPr id="7" name="Rektangel 6"/>
          <p:cNvSpPr/>
          <p:nvPr/>
        </p:nvSpPr>
        <p:spPr>
          <a:xfrm>
            <a:off x="821712" y="6581001"/>
            <a:ext cx="7488832" cy="276999"/>
          </a:xfrm>
          <a:prstGeom prst="rect">
            <a:avLst/>
          </a:prstGeom>
        </p:spPr>
        <p:txBody>
          <a:bodyPr wrap="square">
            <a:spAutoFit/>
          </a:bodyPr>
          <a:lstStyle/>
          <a:p>
            <a:r>
              <a:rPr lang="sv-SE" sz="1200" dirty="0"/>
              <a:t>Källa IEA (2009) och Jacobs (1961/1993)</a:t>
            </a:r>
          </a:p>
        </p:txBody>
      </p:sp>
      <p:pic>
        <p:nvPicPr>
          <p:cNvPr id="4" name="Bildobjekt 3"/>
          <p:cNvPicPr>
            <a:picLocks noChangeAspect="1"/>
          </p:cNvPicPr>
          <p:nvPr/>
        </p:nvPicPr>
        <p:blipFill rotWithShape="1">
          <a:blip r:embed="rId4" cstate="print">
            <a:extLst>
              <a:ext uri="{28A0092B-C50C-407E-A947-70E740481C1C}">
                <a14:useLocalDpi xmlns:a14="http://schemas.microsoft.com/office/drawing/2010/main" val="0"/>
              </a:ext>
            </a:extLst>
          </a:blip>
          <a:srcRect t="10453" b="3484"/>
          <a:stretch/>
        </p:blipFill>
        <p:spPr>
          <a:xfrm>
            <a:off x="10320965" y="0"/>
            <a:ext cx="1871035" cy="2415396"/>
          </a:xfrm>
          <a:prstGeom prst="rect">
            <a:avLst/>
          </a:prstGeom>
        </p:spPr>
      </p:pic>
      <p:pic>
        <p:nvPicPr>
          <p:cNvPr id="6" name="Bildobjekt 5"/>
          <p:cNvPicPr>
            <a:picLocks noChangeAspect="1"/>
          </p:cNvPicPr>
          <p:nvPr/>
        </p:nvPicPr>
        <p:blipFill rotWithShape="1">
          <a:blip r:embed="rId5" cstate="print">
            <a:extLst>
              <a:ext uri="{28A0092B-C50C-407E-A947-70E740481C1C}">
                <a14:useLocalDpi xmlns:a14="http://schemas.microsoft.com/office/drawing/2010/main" val="0"/>
              </a:ext>
            </a:extLst>
          </a:blip>
          <a:srcRect l="32414"/>
          <a:stretch/>
        </p:blipFill>
        <p:spPr>
          <a:xfrm>
            <a:off x="10316584" y="4762971"/>
            <a:ext cx="2123908" cy="2095029"/>
          </a:xfrm>
          <a:prstGeom prst="rect">
            <a:avLst/>
          </a:prstGeom>
        </p:spPr>
      </p:pic>
    </p:spTree>
    <p:extLst>
      <p:ext uri="{BB962C8B-B14F-4D97-AF65-F5344CB8AC3E}">
        <p14:creationId xmlns:p14="http://schemas.microsoft.com/office/powerpoint/2010/main" val="23268649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52464" y="2047433"/>
            <a:ext cx="10176000" cy="4248000"/>
          </a:xfrm>
        </p:spPr>
        <p:txBody>
          <a:bodyPr/>
          <a:lstStyle/>
          <a:p>
            <a:r>
              <a:rPr lang="sv-SE" dirty="0" smtClean="0"/>
              <a:t>Möjligheter </a:t>
            </a:r>
            <a:r>
              <a:rPr lang="sv-SE" dirty="0"/>
              <a:t>till handel och andra </a:t>
            </a:r>
            <a:r>
              <a:rPr lang="sv-SE" dirty="0" smtClean="0"/>
              <a:t>ärenden: 	upp </a:t>
            </a:r>
            <a:r>
              <a:rPr lang="sv-SE" dirty="0"/>
              <a:t>till +25%</a:t>
            </a:r>
          </a:p>
          <a:p>
            <a:r>
              <a:rPr lang="sv-SE" dirty="0"/>
              <a:t>Positiv miljö som ger goda </a:t>
            </a:r>
            <a:r>
              <a:rPr lang="sv-SE" dirty="0" smtClean="0"/>
              <a:t>upplevelser: 	upp </a:t>
            </a:r>
            <a:r>
              <a:rPr lang="sv-SE" dirty="0"/>
              <a:t>till +30%</a:t>
            </a:r>
          </a:p>
          <a:p>
            <a:r>
              <a:rPr lang="sv-SE" dirty="0"/>
              <a:t>Korsning av trafikerande </a:t>
            </a:r>
            <a:r>
              <a:rPr lang="sv-SE" dirty="0" smtClean="0"/>
              <a:t>miljö:		 </a:t>
            </a:r>
            <a:r>
              <a:rPr lang="sv-SE" dirty="0"/>
              <a:t>-5 till -15%</a:t>
            </a:r>
          </a:p>
          <a:p>
            <a:r>
              <a:rPr lang="sv-SE" dirty="0"/>
              <a:t>Omvägar i </a:t>
            </a:r>
            <a:r>
              <a:rPr lang="sv-SE" dirty="0" smtClean="0"/>
              <a:t>stadsrummet:			 upp </a:t>
            </a:r>
            <a:r>
              <a:rPr lang="sv-SE" dirty="0"/>
              <a:t>till -20%</a:t>
            </a:r>
          </a:p>
          <a:p>
            <a:r>
              <a:rPr lang="sv-SE" dirty="0"/>
              <a:t>Gångvägnät med </a:t>
            </a:r>
            <a:r>
              <a:rPr lang="sv-SE" dirty="0" smtClean="0"/>
              <a:t>omvägar: 			10 till </a:t>
            </a:r>
            <a:r>
              <a:rPr lang="sv-SE" dirty="0"/>
              <a:t>-25%</a:t>
            </a:r>
          </a:p>
          <a:p>
            <a:r>
              <a:rPr lang="sv-SE" dirty="0"/>
              <a:t>Topografi – </a:t>
            </a:r>
            <a:r>
              <a:rPr lang="sv-SE" dirty="0" smtClean="0"/>
              <a:t>backar:				 -30 </a:t>
            </a:r>
            <a:r>
              <a:rPr lang="sv-SE" dirty="0"/>
              <a:t>till -50%</a:t>
            </a:r>
          </a:p>
          <a:p>
            <a:endParaRPr lang="sv-SE" dirty="0" smtClean="0"/>
          </a:p>
          <a:p>
            <a:endParaRPr lang="sv-SE" dirty="0"/>
          </a:p>
        </p:txBody>
      </p:sp>
      <p:sp>
        <p:nvSpPr>
          <p:cNvPr id="3" name="Rubrik 2"/>
          <p:cNvSpPr>
            <a:spLocks noGrp="1"/>
          </p:cNvSpPr>
          <p:nvPr>
            <p:ph type="title"/>
          </p:nvPr>
        </p:nvSpPr>
        <p:spPr>
          <a:xfrm>
            <a:off x="952464" y="1142186"/>
            <a:ext cx="10363200" cy="1036800"/>
          </a:xfrm>
        </p:spPr>
        <p:txBody>
          <a:bodyPr/>
          <a:lstStyle/>
          <a:p>
            <a:r>
              <a:rPr lang="sv-SE" sz="4000" dirty="0"/>
              <a:t>Faktorer som påverkar hur långt vi </a:t>
            </a:r>
            <a:r>
              <a:rPr lang="sv-SE" sz="4000" dirty="0" smtClean="0"/>
              <a:t>går</a:t>
            </a:r>
            <a:endParaRPr lang="sv-SE" sz="4000"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424356" y="553529"/>
            <a:ext cx="3321173" cy="2214115"/>
          </a:xfrm>
          <a:prstGeom prst="rect">
            <a:avLst/>
          </a:prstGeom>
        </p:spPr>
      </p:pic>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l="31870" r="25637"/>
          <a:stretch/>
        </p:blipFill>
        <p:spPr>
          <a:xfrm>
            <a:off x="9977885" y="3323753"/>
            <a:ext cx="2252709" cy="3534248"/>
          </a:xfrm>
          <a:prstGeom prst="rect">
            <a:avLst/>
          </a:prstGeom>
        </p:spPr>
      </p:pic>
      <p:sp>
        <p:nvSpPr>
          <p:cNvPr id="6" name="textruta 5"/>
          <p:cNvSpPr txBox="1"/>
          <p:nvPr/>
        </p:nvSpPr>
        <p:spPr>
          <a:xfrm>
            <a:off x="952464" y="5979032"/>
            <a:ext cx="4341091" cy="307777"/>
          </a:xfrm>
          <a:prstGeom prst="rect">
            <a:avLst/>
          </a:prstGeom>
          <a:noFill/>
        </p:spPr>
        <p:txBody>
          <a:bodyPr wrap="square" rtlCol="0">
            <a:spAutoFit/>
          </a:bodyPr>
          <a:lstStyle/>
          <a:p>
            <a:r>
              <a:rPr lang="sv-SE" sz="1400" i="1" dirty="0"/>
              <a:t>Helge </a:t>
            </a:r>
            <a:r>
              <a:rPr lang="sv-SE" sz="1400" i="1" dirty="0" err="1"/>
              <a:t>Hillnhütter</a:t>
            </a:r>
            <a:r>
              <a:rPr lang="sv-SE" sz="1400" i="1" dirty="0"/>
              <a:t>, </a:t>
            </a:r>
            <a:r>
              <a:rPr lang="sv-SE" sz="1400" i="1" dirty="0" err="1"/>
              <a:t>Analyse&amp;Strategi</a:t>
            </a:r>
            <a:endParaRPr lang="sv-SE" sz="1400" i="1" dirty="0"/>
          </a:p>
        </p:txBody>
      </p:sp>
    </p:spTree>
    <p:extLst>
      <p:ext uri="{BB962C8B-B14F-4D97-AF65-F5344CB8AC3E}">
        <p14:creationId xmlns:p14="http://schemas.microsoft.com/office/powerpoint/2010/main" val="5509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969273" y="989456"/>
            <a:ext cx="10363200" cy="1036800"/>
          </a:xfrm>
        </p:spPr>
        <p:txBody>
          <a:bodyPr/>
          <a:lstStyle/>
          <a:p>
            <a:r>
              <a:rPr lang="sv-SE" sz="4400" dirty="0" smtClean="0"/>
              <a:t>Gångvänliga miljöer och kollektivtrafik</a:t>
            </a:r>
            <a:endParaRPr lang="sv-SE" sz="4400" dirty="0"/>
          </a:p>
        </p:txBody>
      </p:sp>
      <p:sp>
        <p:nvSpPr>
          <p:cNvPr id="4" name="Ellips 3"/>
          <p:cNvSpPr>
            <a:spLocks/>
          </p:cNvSpPr>
          <p:nvPr/>
        </p:nvSpPr>
        <p:spPr>
          <a:xfrm>
            <a:off x="7038806" y="2474887"/>
            <a:ext cx="3600000" cy="36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p:cNvSpPr>
            <a:spLocks noChangeAspect="1"/>
          </p:cNvSpPr>
          <p:nvPr/>
        </p:nvSpPr>
        <p:spPr>
          <a:xfrm>
            <a:off x="7782333" y="3218414"/>
            <a:ext cx="2116800" cy="211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6"/>
          <p:cNvCxnSpPr/>
          <p:nvPr/>
        </p:nvCxnSpPr>
        <p:spPr>
          <a:xfrm flipH="1" flipV="1">
            <a:off x="7362080" y="3218415"/>
            <a:ext cx="1476727" cy="1056473"/>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0" name="textruta 9"/>
          <p:cNvSpPr txBox="1"/>
          <p:nvPr/>
        </p:nvSpPr>
        <p:spPr>
          <a:xfrm rot="2001510">
            <a:off x="7396287" y="3183004"/>
            <a:ext cx="817419" cy="369332"/>
          </a:xfrm>
          <a:prstGeom prst="rect">
            <a:avLst/>
          </a:prstGeom>
          <a:noFill/>
        </p:spPr>
        <p:txBody>
          <a:bodyPr wrap="square" rtlCol="0">
            <a:spAutoFit/>
          </a:bodyPr>
          <a:lstStyle/>
          <a:p>
            <a:r>
              <a:rPr lang="sv-SE" dirty="0"/>
              <a:t>+70%</a:t>
            </a:r>
          </a:p>
        </p:txBody>
      </p:sp>
      <p:cxnSp>
        <p:nvCxnSpPr>
          <p:cNvPr id="12" name="Rak pil 11"/>
          <p:cNvCxnSpPr/>
          <p:nvPr/>
        </p:nvCxnSpPr>
        <p:spPr>
          <a:xfrm flipH="1">
            <a:off x="8838806" y="3746651"/>
            <a:ext cx="887782" cy="528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1870853" y="2146074"/>
            <a:ext cx="2502739" cy="2308324"/>
          </a:xfrm>
          <a:prstGeom prst="rect">
            <a:avLst/>
          </a:prstGeom>
          <a:noFill/>
        </p:spPr>
        <p:txBody>
          <a:bodyPr wrap="square" rtlCol="0">
            <a:spAutoFit/>
          </a:bodyPr>
          <a:lstStyle/>
          <a:p>
            <a:r>
              <a:rPr lang="sv-SE" dirty="0"/>
              <a:t>70 procent längre gångavstånd </a:t>
            </a:r>
          </a:p>
          <a:p>
            <a:endParaRPr lang="sv-SE" dirty="0"/>
          </a:p>
          <a:p>
            <a:pPr algn="ctr"/>
            <a:r>
              <a:rPr lang="sv-SE" i="1" dirty="0"/>
              <a:t>ger</a:t>
            </a:r>
          </a:p>
          <a:p>
            <a:endParaRPr lang="sv-SE" dirty="0"/>
          </a:p>
          <a:p>
            <a:r>
              <a:rPr lang="sv-SE" dirty="0"/>
              <a:t>3 gånger större upptagningsområde för kollektivtrafik</a:t>
            </a:r>
          </a:p>
        </p:txBody>
      </p:sp>
      <p:sp>
        <p:nvSpPr>
          <p:cNvPr id="16" name="Frihandsfigur 15"/>
          <p:cNvSpPr/>
          <p:nvPr/>
        </p:nvSpPr>
        <p:spPr>
          <a:xfrm>
            <a:off x="7988638" y="1883761"/>
            <a:ext cx="2495332" cy="4855597"/>
          </a:xfrm>
          <a:custGeom>
            <a:avLst/>
            <a:gdLst>
              <a:gd name="connsiteX0" fmla="*/ 2495332 w 2495332"/>
              <a:gd name="connsiteY0" fmla="*/ 0 h 4855597"/>
              <a:gd name="connsiteX1" fmla="*/ 1590168 w 2495332"/>
              <a:gd name="connsiteY1" fmla="*/ 498764 h 4855597"/>
              <a:gd name="connsiteX2" fmla="*/ 1193005 w 2495332"/>
              <a:gd name="connsiteY2" fmla="*/ 1838036 h 4855597"/>
              <a:gd name="connsiteX3" fmla="*/ 795841 w 2495332"/>
              <a:gd name="connsiteY3" fmla="*/ 2419927 h 4855597"/>
              <a:gd name="connsiteX4" fmla="*/ 324787 w 2495332"/>
              <a:gd name="connsiteY4" fmla="*/ 3112654 h 4855597"/>
              <a:gd name="connsiteX5" fmla="*/ 38459 w 2495332"/>
              <a:gd name="connsiteY5" fmla="*/ 4618182 h 4855597"/>
              <a:gd name="connsiteX6" fmla="*/ 10750 w 2495332"/>
              <a:gd name="connsiteY6" fmla="*/ 4830618 h 485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5332" h="4855597">
                <a:moveTo>
                  <a:pt x="2495332" y="0"/>
                </a:moveTo>
                <a:cubicBezTo>
                  <a:pt x="2151277" y="96212"/>
                  <a:pt x="1807222" y="192425"/>
                  <a:pt x="1590168" y="498764"/>
                </a:cubicBezTo>
                <a:cubicBezTo>
                  <a:pt x="1373113" y="805103"/>
                  <a:pt x="1325393" y="1517842"/>
                  <a:pt x="1193005" y="1838036"/>
                </a:cubicBezTo>
                <a:cubicBezTo>
                  <a:pt x="1060617" y="2158230"/>
                  <a:pt x="795841" y="2419927"/>
                  <a:pt x="795841" y="2419927"/>
                </a:cubicBezTo>
                <a:cubicBezTo>
                  <a:pt x="651138" y="2632363"/>
                  <a:pt x="451017" y="2746278"/>
                  <a:pt x="324787" y="3112654"/>
                </a:cubicBezTo>
                <a:cubicBezTo>
                  <a:pt x="198557" y="3479030"/>
                  <a:pt x="90798" y="4331855"/>
                  <a:pt x="38459" y="4618182"/>
                </a:cubicBezTo>
                <a:cubicBezTo>
                  <a:pt x="-13881" y="4904509"/>
                  <a:pt x="-1566" y="4867563"/>
                  <a:pt x="10750" y="48306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p:cNvSpPr txBox="1"/>
          <p:nvPr/>
        </p:nvSpPr>
        <p:spPr>
          <a:xfrm>
            <a:off x="1870853" y="5920998"/>
            <a:ext cx="4341091" cy="307777"/>
          </a:xfrm>
          <a:prstGeom prst="rect">
            <a:avLst/>
          </a:prstGeom>
          <a:noFill/>
        </p:spPr>
        <p:txBody>
          <a:bodyPr wrap="square" rtlCol="0">
            <a:spAutoFit/>
          </a:bodyPr>
          <a:lstStyle/>
          <a:p>
            <a:r>
              <a:rPr lang="sv-SE" sz="1400" i="1" dirty="0"/>
              <a:t>Helge </a:t>
            </a:r>
            <a:r>
              <a:rPr lang="sv-SE" sz="1400" i="1" dirty="0" err="1"/>
              <a:t>Hillnhütter</a:t>
            </a:r>
            <a:r>
              <a:rPr lang="sv-SE" sz="1400" i="1" dirty="0"/>
              <a:t>, </a:t>
            </a:r>
            <a:r>
              <a:rPr lang="sv-SE" sz="1400" i="1" dirty="0" err="1"/>
              <a:t>Analyse&amp;Strategi</a:t>
            </a:r>
            <a:endParaRPr lang="sv-SE" sz="1400" i="1" dirty="0"/>
          </a:p>
        </p:txBody>
      </p:sp>
    </p:spTree>
    <p:extLst>
      <p:ext uri="{BB962C8B-B14F-4D97-AF65-F5344CB8AC3E}">
        <p14:creationId xmlns:p14="http://schemas.microsoft.com/office/powerpoint/2010/main" val="849175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93672" y="1926558"/>
            <a:ext cx="6619325" cy="4248000"/>
          </a:xfrm>
        </p:spPr>
        <p:txBody>
          <a:bodyPr/>
          <a:lstStyle/>
          <a:p>
            <a:pPr lvl="0"/>
            <a:r>
              <a:rPr lang="sv-SE" dirty="0" smtClean="0"/>
              <a:t>Tydliga, gena och säkra cykelvägar med konkurrenskraftig restid</a:t>
            </a:r>
          </a:p>
          <a:p>
            <a:pPr lvl="0"/>
            <a:r>
              <a:rPr lang="sv-SE" dirty="0" smtClean="0"/>
              <a:t>Utrymmet </a:t>
            </a:r>
            <a:r>
              <a:rPr lang="sv-SE" dirty="0"/>
              <a:t>för cykel i anslutning till gator bör tas från biltrafiken med tydlig </a:t>
            </a:r>
            <a:r>
              <a:rPr lang="sv-SE" dirty="0" smtClean="0"/>
              <a:t>separering</a:t>
            </a:r>
            <a:endParaRPr lang="sv-SE" dirty="0"/>
          </a:p>
          <a:p>
            <a:pPr lvl="0"/>
            <a:r>
              <a:rPr lang="sv-SE" dirty="0"/>
              <a:t>Aktuell och lätt tillgänglig information om cyklingsmöjligheter</a:t>
            </a:r>
          </a:p>
          <a:p>
            <a:pPr lvl="0"/>
            <a:r>
              <a:rPr lang="sv-SE" dirty="0"/>
              <a:t>Goda möjligheter till trygg, säker och väderbeständig parkering av cykel vid viktigare noder </a:t>
            </a:r>
            <a:endParaRPr lang="sv-SE" dirty="0" smtClean="0"/>
          </a:p>
          <a:p>
            <a:pPr lvl="0"/>
            <a:r>
              <a:rPr lang="sv-SE" dirty="0" smtClean="0"/>
              <a:t>Cykelparkering närmare </a:t>
            </a:r>
            <a:r>
              <a:rPr lang="sv-SE" dirty="0"/>
              <a:t>entré etc. än bilparkering. </a:t>
            </a:r>
            <a:endParaRPr lang="sv-SE" dirty="0" smtClean="0"/>
          </a:p>
          <a:p>
            <a:pPr marL="0" indent="0">
              <a:buNone/>
            </a:pPr>
            <a:endParaRPr lang="sv-SE" dirty="0"/>
          </a:p>
          <a:p>
            <a:pPr marL="0" indent="0">
              <a:buNone/>
            </a:pPr>
            <a:r>
              <a:rPr lang="sv-SE" i="1" dirty="0" smtClean="0"/>
              <a:t>Generellt lägre hastighet i staden gynnar både gång, cykel och kollektivtrafik!</a:t>
            </a:r>
            <a:endParaRPr lang="sv-SE" i="1" dirty="0"/>
          </a:p>
          <a:p>
            <a:endParaRPr lang="sv-SE" dirty="0"/>
          </a:p>
        </p:txBody>
      </p:sp>
      <p:sp>
        <p:nvSpPr>
          <p:cNvPr id="3" name="Rubrik 2"/>
          <p:cNvSpPr>
            <a:spLocks noGrp="1"/>
          </p:cNvSpPr>
          <p:nvPr>
            <p:ph type="title"/>
          </p:nvPr>
        </p:nvSpPr>
        <p:spPr>
          <a:xfrm>
            <a:off x="693672" y="1105105"/>
            <a:ext cx="10363200" cy="1036800"/>
          </a:xfrm>
        </p:spPr>
        <p:txBody>
          <a:bodyPr/>
          <a:lstStyle/>
          <a:p>
            <a:r>
              <a:rPr lang="sv-SE" sz="4000" dirty="0" smtClean="0"/>
              <a:t>Attraktiv och säker cykelmiljö</a:t>
            </a:r>
            <a:endParaRPr lang="sv-SE" sz="4000"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586" y="3855879"/>
            <a:ext cx="2001414" cy="3002121"/>
          </a:xfrm>
          <a:prstGeom prst="rect">
            <a:avLst/>
          </a:prstGeom>
        </p:spPr>
      </p:pic>
      <p:pic>
        <p:nvPicPr>
          <p:cNvPr id="6" name="Bildobjekt 5"/>
          <p:cNvPicPr>
            <a:picLocks noChangeAspect="1"/>
          </p:cNvPicPr>
          <p:nvPr/>
        </p:nvPicPr>
        <p:blipFill rotWithShape="1">
          <a:blip r:embed="rId4" cstate="print">
            <a:extLst>
              <a:ext uri="{28A0092B-C50C-407E-A947-70E740481C1C}">
                <a14:useLocalDpi xmlns:a14="http://schemas.microsoft.com/office/drawing/2010/main" val="0"/>
              </a:ext>
            </a:extLst>
          </a:blip>
          <a:srcRect l="35351" t="14690" r="22321" b="11628"/>
          <a:stretch/>
        </p:blipFill>
        <p:spPr>
          <a:xfrm>
            <a:off x="10190586" y="1742733"/>
            <a:ext cx="1963404" cy="2563334"/>
          </a:xfrm>
          <a:prstGeom prst="rect">
            <a:avLst/>
          </a:prstGeom>
          <a:ln>
            <a:noFill/>
          </a:ln>
          <a:effectLst>
            <a:outerShdw blurRad="292100" dist="139700" dir="2700000" algn="tl" rotWithShape="0">
              <a:srgbClr val="333333">
                <a:alpha val="65000"/>
              </a:srgbClr>
            </a:outerShdw>
          </a:effectLst>
        </p:spPr>
      </p:pic>
      <p:pic>
        <p:nvPicPr>
          <p:cNvPr id="7" name="Bildobjekt 6"/>
          <p:cNvPicPr>
            <a:picLocks noChangeAspect="1"/>
          </p:cNvPicPr>
          <p:nvPr/>
        </p:nvPicPr>
        <p:blipFill rotWithShape="1">
          <a:blip r:embed="rId5" cstate="print">
            <a:extLst>
              <a:ext uri="{28A0092B-C50C-407E-A947-70E740481C1C}">
                <a14:useLocalDpi xmlns:a14="http://schemas.microsoft.com/office/drawing/2010/main" val="0"/>
              </a:ext>
            </a:extLst>
          </a:blip>
          <a:srcRect l="18556" r="9638"/>
          <a:stretch/>
        </p:blipFill>
        <p:spPr>
          <a:xfrm>
            <a:off x="10190586" y="0"/>
            <a:ext cx="2001414" cy="1858171"/>
          </a:xfrm>
          <a:prstGeom prst="rect">
            <a:avLst/>
          </a:prstGeom>
        </p:spPr>
      </p:pic>
    </p:spTree>
    <p:extLst>
      <p:ext uri="{BB962C8B-B14F-4D97-AF65-F5344CB8AC3E}">
        <p14:creationId xmlns:p14="http://schemas.microsoft.com/office/powerpoint/2010/main" val="108470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24180" y="2122108"/>
            <a:ext cx="8179188" cy="4248000"/>
          </a:xfrm>
        </p:spPr>
        <p:txBody>
          <a:bodyPr/>
          <a:lstStyle/>
          <a:p>
            <a:pPr>
              <a:lnSpc>
                <a:spcPct val="100000"/>
              </a:lnSpc>
            </a:pPr>
            <a:r>
              <a:rPr lang="sv-SE" sz="2400" dirty="0" smtClean="0"/>
              <a:t>För </a:t>
            </a:r>
            <a:r>
              <a:rPr lang="sv-SE" sz="2400" dirty="0"/>
              <a:t>att </a:t>
            </a:r>
            <a:r>
              <a:rPr lang="sv-SE" sz="2400" dirty="0" smtClean="0"/>
              <a:t>nå klimatmålet på ett hållbart </a:t>
            </a:r>
            <a:r>
              <a:rPr lang="sv-SE" sz="2400" dirty="0"/>
              <a:t>sätt </a:t>
            </a:r>
            <a:r>
              <a:rPr lang="sv-SE" sz="2400" dirty="0" smtClean="0"/>
              <a:t>behövs </a:t>
            </a:r>
            <a:r>
              <a:rPr lang="sv-SE" sz="2400" dirty="0"/>
              <a:t>åtgärder och styrmedel inom alla tre områden</a:t>
            </a:r>
          </a:p>
          <a:p>
            <a:pPr lvl="1">
              <a:lnSpc>
                <a:spcPct val="100000"/>
              </a:lnSpc>
            </a:pPr>
            <a:r>
              <a:rPr lang="sv-SE" sz="2133" dirty="0"/>
              <a:t>Transporteffektivt samhälle</a:t>
            </a:r>
          </a:p>
          <a:p>
            <a:pPr lvl="1">
              <a:lnSpc>
                <a:spcPct val="100000"/>
              </a:lnSpc>
            </a:pPr>
            <a:r>
              <a:rPr lang="sv-SE" sz="2133" dirty="0"/>
              <a:t>Energieffektivisering</a:t>
            </a:r>
          </a:p>
          <a:p>
            <a:pPr lvl="1">
              <a:lnSpc>
                <a:spcPct val="100000"/>
              </a:lnSpc>
            </a:pPr>
            <a:r>
              <a:rPr lang="sv-SE" sz="2133" dirty="0"/>
              <a:t>Förnybar energi</a:t>
            </a:r>
            <a:endParaRPr lang="sv-SE" sz="2400" dirty="0"/>
          </a:p>
          <a:p>
            <a:pPr>
              <a:lnSpc>
                <a:spcPct val="100000"/>
              </a:lnSpc>
            </a:pPr>
            <a:r>
              <a:rPr lang="sv-SE" sz="2400" dirty="0"/>
              <a:t>En sådan utveckling kommer även bidra till andra hållbarhetsmål</a:t>
            </a:r>
            <a:r>
              <a:rPr lang="sv-SE" sz="2400" dirty="0" smtClean="0"/>
              <a:t>.</a:t>
            </a:r>
            <a:endParaRPr lang="sv-SE" sz="2400" dirty="0"/>
          </a:p>
        </p:txBody>
      </p:sp>
      <p:sp>
        <p:nvSpPr>
          <p:cNvPr id="3" name="Rubrik 2"/>
          <p:cNvSpPr>
            <a:spLocks noGrp="1"/>
          </p:cNvSpPr>
          <p:nvPr>
            <p:ph type="title"/>
          </p:nvPr>
        </p:nvSpPr>
        <p:spPr>
          <a:xfrm>
            <a:off x="724180" y="1085308"/>
            <a:ext cx="7772400" cy="1036800"/>
          </a:xfrm>
        </p:spPr>
        <p:txBody>
          <a:bodyPr/>
          <a:lstStyle/>
          <a:p>
            <a:r>
              <a:rPr lang="sv-SE" dirty="0" smtClean="0"/>
              <a:t>Sammanfattning</a:t>
            </a:r>
            <a:endParaRPr lang="sv-SE" dirty="0"/>
          </a:p>
        </p:txBody>
      </p:sp>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l="27554" t="-519" r="26416" b="519"/>
          <a:stretch/>
        </p:blipFill>
        <p:spPr>
          <a:xfrm>
            <a:off x="10062414" y="-81736"/>
            <a:ext cx="2129587" cy="6939736"/>
          </a:xfrm>
          <a:prstGeom prst="rect">
            <a:avLst/>
          </a:prstGeom>
        </p:spPr>
      </p:pic>
    </p:spTree>
    <p:extLst>
      <p:ext uri="{BB962C8B-B14F-4D97-AF65-F5344CB8AC3E}">
        <p14:creationId xmlns:p14="http://schemas.microsoft.com/office/powerpoint/2010/main" val="1927025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på samma sida 4"/>
          <p:cNvSpPr/>
          <p:nvPr/>
        </p:nvSpPr>
        <p:spPr>
          <a:xfrm>
            <a:off x="7824192" y="3356992"/>
            <a:ext cx="504056" cy="28803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3" name="Rubrik 2"/>
          <p:cNvSpPr>
            <a:spLocks noGrp="1"/>
          </p:cNvSpPr>
          <p:nvPr>
            <p:ph type="title"/>
          </p:nvPr>
        </p:nvSpPr>
        <p:spPr>
          <a:xfrm>
            <a:off x="768952" y="824484"/>
            <a:ext cx="11568623" cy="1036800"/>
          </a:xfrm>
        </p:spPr>
        <p:txBody>
          <a:bodyPr/>
          <a:lstStyle/>
          <a:p>
            <a:r>
              <a:rPr lang="sv-SE" sz="4800" dirty="0" smtClean="0"/>
              <a:t>Behov av nya åtgärder och styrmedel</a:t>
            </a:r>
            <a:br>
              <a:rPr lang="sv-SE" sz="4800" dirty="0" smtClean="0"/>
            </a:br>
            <a:r>
              <a:rPr lang="sv-SE" sz="1800" i="1" dirty="0"/>
              <a:t>Vägtrafikens utsläpp med beslutade åtgärder och styrmedel</a:t>
            </a:r>
            <a:endParaRPr lang="sv-SE" sz="2400" i="1" dirty="0"/>
          </a:p>
        </p:txBody>
      </p:sp>
      <p:sp>
        <p:nvSpPr>
          <p:cNvPr id="7" name="textruta 6"/>
          <p:cNvSpPr txBox="1"/>
          <p:nvPr/>
        </p:nvSpPr>
        <p:spPr>
          <a:xfrm>
            <a:off x="8822014" y="2387496"/>
            <a:ext cx="2834781" cy="1938992"/>
          </a:xfrm>
          <a:prstGeom prst="rect">
            <a:avLst/>
          </a:prstGeom>
          <a:noFill/>
        </p:spPr>
        <p:txBody>
          <a:bodyPr wrap="square" rtlCol="0">
            <a:spAutoFit/>
          </a:bodyPr>
          <a:lstStyle/>
          <a:p>
            <a:r>
              <a:rPr lang="sv-SE" sz="2400" i="1" dirty="0">
                <a:solidFill>
                  <a:srgbClr val="00B050"/>
                </a:solidFill>
              </a:rPr>
              <a:t>Dagens beslutade åtgärder och styrmedel räcker till 40% reduktion till 2030</a:t>
            </a:r>
          </a:p>
        </p:txBody>
      </p:sp>
      <p:pic>
        <p:nvPicPr>
          <p:cNvPr id="4" name="Bildobjekt 3"/>
          <p:cNvPicPr>
            <a:picLocks noChangeAspect="1"/>
          </p:cNvPicPr>
          <p:nvPr/>
        </p:nvPicPr>
        <p:blipFill>
          <a:blip r:embed="rId3"/>
          <a:stretch>
            <a:fillRect/>
          </a:stretch>
        </p:blipFill>
        <p:spPr>
          <a:xfrm>
            <a:off x="768952" y="2039382"/>
            <a:ext cx="7055240" cy="4595402"/>
          </a:xfrm>
          <a:prstGeom prst="rect">
            <a:avLst/>
          </a:prstGeom>
        </p:spPr>
      </p:pic>
    </p:spTree>
    <p:extLst>
      <p:ext uri="{BB962C8B-B14F-4D97-AF65-F5344CB8AC3E}">
        <p14:creationId xmlns:p14="http://schemas.microsoft.com/office/powerpoint/2010/main" val="2047231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3365" y="571991"/>
            <a:ext cx="1668636" cy="2502955"/>
          </a:xfrm>
          <a:prstGeom prst="rect">
            <a:avLst/>
          </a:prstGeo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3365" y="3475433"/>
            <a:ext cx="1668636" cy="2502955"/>
          </a:xfrm>
          <a:prstGeom prst="rect">
            <a:avLst/>
          </a:prstGeom>
        </p:spPr>
      </p:pic>
      <p:sp>
        <p:nvSpPr>
          <p:cNvPr id="2" name="Platshållare för innehåll 1"/>
          <p:cNvSpPr>
            <a:spLocks noGrp="1"/>
          </p:cNvSpPr>
          <p:nvPr>
            <p:ph idx="1"/>
          </p:nvPr>
        </p:nvSpPr>
        <p:spPr>
          <a:xfrm>
            <a:off x="987052" y="2004184"/>
            <a:ext cx="7515252" cy="4248000"/>
          </a:xfrm>
        </p:spPr>
        <p:txBody>
          <a:bodyPr/>
          <a:lstStyle/>
          <a:p>
            <a:pPr marL="514338" indent="-514338">
              <a:lnSpc>
                <a:spcPct val="100000"/>
              </a:lnSpc>
              <a:buFont typeface="+mj-lt"/>
              <a:buAutoNum type="arabicPeriod"/>
            </a:pPr>
            <a:r>
              <a:rPr lang="sv-SE" sz="2667" dirty="0"/>
              <a:t>Transporteffektivt samhälle</a:t>
            </a:r>
          </a:p>
          <a:p>
            <a:pPr marL="514338" indent="-514338">
              <a:lnSpc>
                <a:spcPct val="100000"/>
              </a:lnSpc>
              <a:buFont typeface="+mj-lt"/>
              <a:buAutoNum type="arabicPeriod"/>
            </a:pPr>
            <a:endParaRPr lang="sv-SE" sz="2667" dirty="0"/>
          </a:p>
          <a:p>
            <a:pPr marL="514338" indent="-514338">
              <a:lnSpc>
                <a:spcPct val="100000"/>
              </a:lnSpc>
              <a:buFont typeface="+mj-lt"/>
              <a:buAutoNum type="arabicPeriod"/>
            </a:pPr>
            <a:r>
              <a:rPr lang="sv-SE" sz="2667" dirty="0"/>
              <a:t>Effektivare fordon och framförande</a:t>
            </a:r>
          </a:p>
          <a:p>
            <a:pPr marL="514338" indent="-514338">
              <a:lnSpc>
                <a:spcPct val="100000"/>
              </a:lnSpc>
              <a:buFont typeface="+mj-lt"/>
              <a:buAutoNum type="arabicPeriod"/>
            </a:pPr>
            <a:endParaRPr lang="sv-SE" sz="2667" dirty="0"/>
          </a:p>
          <a:p>
            <a:pPr marL="514338" indent="-514338">
              <a:lnSpc>
                <a:spcPct val="100000"/>
              </a:lnSpc>
              <a:buFont typeface="+mj-lt"/>
              <a:buAutoNum type="arabicPeriod"/>
            </a:pPr>
            <a:r>
              <a:rPr lang="sv-SE" sz="2667" dirty="0"/>
              <a:t>Byte till förnybar energi</a:t>
            </a:r>
          </a:p>
          <a:p>
            <a:pPr lvl="1" indent="0">
              <a:buNone/>
            </a:pPr>
            <a:endParaRPr lang="sv-SE" sz="2000" dirty="0"/>
          </a:p>
          <a:p>
            <a:pPr marL="0" lvl="1" indent="0">
              <a:buNone/>
            </a:pPr>
            <a:endParaRPr lang="sv-SE" sz="2000" i="1" dirty="0"/>
          </a:p>
          <a:p>
            <a:pPr marL="0" lvl="1" indent="0">
              <a:buNone/>
            </a:pPr>
            <a:endParaRPr lang="sv-SE" sz="2000" i="1" dirty="0"/>
          </a:p>
          <a:p>
            <a:pPr marL="0" lvl="1" indent="0">
              <a:buNone/>
            </a:pPr>
            <a:r>
              <a:rPr lang="sv-SE" sz="2000" i="1" dirty="0">
                <a:solidFill>
                  <a:srgbClr val="00B050"/>
                </a:solidFill>
              </a:rPr>
              <a:t>Även utsläpp från infrastruktur och fordon behöver nå noll i ett livscykelperspektiv till 2045</a:t>
            </a:r>
          </a:p>
          <a:p>
            <a:endParaRPr lang="sv-SE" dirty="0" smtClean="0"/>
          </a:p>
          <a:p>
            <a:endParaRPr lang="sv-SE" dirty="0" smtClean="0"/>
          </a:p>
        </p:txBody>
      </p:sp>
      <p:sp>
        <p:nvSpPr>
          <p:cNvPr id="3" name="Rubrik 2"/>
          <p:cNvSpPr>
            <a:spLocks noGrp="1"/>
          </p:cNvSpPr>
          <p:nvPr>
            <p:ph type="title"/>
          </p:nvPr>
        </p:nvSpPr>
        <p:spPr>
          <a:xfrm>
            <a:off x="987052" y="1040535"/>
            <a:ext cx="10363200" cy="1036800"/>
          </a:xfrm>
        </p:spPr>
        <p:txBody>
          <a:bodyPr/>
          <a:lstStyle/>
          <a:p>
            <a:r>
              <a:rPr lang="sv-SE" sz="3600" dirty="0"/>
              <a:t>Tre sätt att minska trafikens utsläpp</a:t>
            </a:r>
          </a:p>
        </p:txBody>
      </p:sp>
      <p:pic>
        <p:nvPicPr>
          <p:cNvPr id="15" name="Picture 4" descr="http://trvbildarkivet/fotoweb/cmdrequest/rest/preview.fwx/20164.jpg?rt=1&amp;f=5316A77AA39EC80F209631A71F30CC8D9A4CA34A2AC3199C4BFB56BCD47D83ADDFC19E54F66C0B756466E5CB288C82DE98FA3B9A789FF1A4B0EB50A9C9435E7F6AE15FB86E21B590E56A7DBF851D511E78226491577521A02715A3E8C2D23488C2F8634A039C3108423AB85DB5AF1449B218E3EB70E0597A5BE75A2958C531D2320529765CA60720A6AFEA460CC8948CEA3DEACCB463D0171A97CBD7D9DD30EA09DF8C6CD348963A032A2A5E2CF4F542&amp;sz=768"/>
          <p:cNvPicPr>
            <a:picLocks noChangeAspect="1" noChangeArrowheads="1"/>
          </p:cNvPicPr>
          <p:nvPr/>
        </p:nvPicPr>
        <p:blipFill>
          <a:blip r:embed="rId5" cstate="print"/>
          <a:srcRect l="8120" b="4750"/>
          <a:stretch>
            <a:fillRect/>
          </a:stretch>
        </p:blipFill>
        <p:spPr bwMode="auto">
          <a:xfrm>
            <a:off x="10523944" y="2633694"/>
            <a:ext cx="1668056" cy="1152825"/>
          </a:xfrm>
          <a:prstGeom prst="rect">
            <a:avLst/>
          </a:prstGeom>
          <a:noFill/>
        </p:spPr>
      </p:pic>
      <p:pic>
        <p:nvPicPr>
          <p:cNvPr id="17" name="Picture 10" descr="http://gobigas.goteborgenergi.se/DynamixPublic/Media/GetImage.ashx?CacheKey=96209eace6dc7d146465ce291f72b2667929b23f"/>
          <p:cNvPicPr>
            <a:picLocks noChangeAspect="1" noChangeArrowheads="1"/>
          </p:cNvPicPr>
          <p:nvPr/>
        </p:nvPicPr>
        <p:blipFill>
          <a:blip r:embed="rId6" cstate="print"/>
          <a:srcRect l="23622" r="20669"/>
          <a:stretch>
            <a:fillRect/>
          </a:stretch>
        </p:blipFill>
        <p:spPr bwMode="auto">
          <a:xfrm>
            <a:off x="10523365" y="5659911"/>
            <a:ext cx="1668636" cy="1198089"/>
          </a:xfrm>
          <a:prstGeom prst="rect">
            <a:avLst/>
          </a:prstGeom>
          <a:noFill/>
        </p:spPr>
      </p:pic>
      <p:pic>
        <p:nvPicPr>
          <p:cNvPr id="19" name="Bildobjekt 18"/>
          <p:cNvPicPr>
            <a:picLocks noChangeAspect="1"/>
          </p:cNvPicPr>
          <p:nvPr/>
        </p:nvPicPr>
        <p:blipFill rotWithShape="1">
          <a:blip r:embed="rId7" cstate="print">
            <a:extLst>
              <a:ext uri="{28A0092B-C50C-407E-A947-70E740481C1C}">
                <a14:useLocalDpi xmlns:a14="http://schemas.microsoft.com/office/drawing/2010/main" val="0"/>
              </a:ext>
            </a:extLst>
          </a:blip>
          <a:srcRect l="31591" t="20855" r="10351" b="8092"/>
          <a:stretch/>
        </p:blipFill>
        <p:spPr>
          <a:xfrm>
            <a:off x="10523365" y="0"/>
            <a:ext cx="1668636" cy="1361389"/>
          </a:xfrm>
          <a:prstGeom prst="rect">
            <a:avLst/>
          </a:prstGeom>
        </p:spPr>
      </p:pic>
    </p:spTree>
    <p:extLst>
      <p:ext uri="{BB962C8B-B14F-4D97-AF65-F5344CB8AC3E}">
        <p14:creationId xmlns:p14="http://schemas.microsoft.com/office/powerpoint/2010/main" val="3032750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nvPr>
        </p:nvGraphicFramePr>
        <p:xfrm>
          <a:off x="949907" y="1473804"/>
          <a:ext cx="10369123" cy="4948203"/>
        </p:xfrm>
        <a:graphic>
          <a:graphicData uri="http://schemas.openxmlformats.org/drawingml/2006/table">
            <a:tbl>
              <a:tblPr firstRow="1" firstCol="1" bandRow="1">
                <a:tableStyleId>{5C22544A-7EE6-4342-B048-85BDC9FD1C3A}</a:tableStyleId>
              </a:tblPr>
              <a:tblGrid>
                <a:gridCol w="2753029">
                  <a:extLst>
                    <a:ext uri="{9D8B030D-6E8A-4147-A177-3AD203B41FA5}">
                      <a16:colId xmlns:a16="http://schemas.microsoft.com/office/drawing/2014/main" val="1370413002"/>
                    </a:ext>
                  </a:extLst>
                </a:gridCol>
                <a:gridCol w="1250655">
                  <a:extLst>
                    <a:ext uri="{9D8B030D-6E8A-4147-A177-3AD203B41FA5}">
                      <a16:colId xmlns:a16="http://schemas.microsoft.com/office/drawing/2014/main" val="1660306964"/>
                    </a:ext>
                  </a:extLst>
                </a:gridCol>
                <a:gridCol w="915909">
                  <a:extLst>
                    <a:ext uri="{9D8B030D-6E8A-4147-A177-3AD203B41FA5}">
                      <a16:colId xmlns:a16="http://schemas.microsoft.com/office/drawing/2014/main" val="2473335889"/>
                    </a:ext>
                  </a:extLst>
                </a:gridCol>
                <a:gridCol w="1089906">
                  <a:extLst>
                    <a:ext uri="{9D8B030D-6E8A-4147-A177-3AD203B41FA5}">
                      <a16:colId xmlns:a16="http://schemas.microsoft.com/office/drawing/2014/main" val="1970615885"/>
                    </a:ext>
                  </a:extLst>
                </a:gridCol>
                <a:gridCol w="1089906">
                  <a:extLst>
                    <a:ext uri="{9D8B030D-6E8A-4147-A177-3AD203B41FA5}">
                      <a16:colId xmlns:a16="http://schemas.microsoft.com/office/drawing/2014/main" val="1216256861"/>
                    </a:ext>
                  </a:extLst>
                </a:gridCol>
                <a:gridCol w="1089906">
                  <a:extLst>
                    <a:ext uri="{9D8B030D-6E8A-4147-A177-3AD203B41FA5}">
                      <a16:colId xmlns:a16="http://schemas.microsoft.com/office/drawing/2014/main" val="853849558"/>
                    </a:ext>
                  </a:extLst>
                </a:gridCol>
                <a:gridCol w="1089906">
                  <a:extLst>
                    <a:ext uri="{9D8B030D-6E8A-4147-A177-3AD203B41FA5}">
                      <a16:colId xmlns:a16="http://schemas.microsoft.com/office/drawing/2014/main" val="1934498604"/>
                    </a:ext>
                  </a:extLst>
                </a:gridCol>
                <a:gridCol w="1089906">
                  <a:extLst>
                    <a:ext uri="{9D8B030D-6E8A-4147-A177-3AD203B41FA5}">
                      <a16:colId xmlns:a16="http://schemas.microsoft.com/office/drawing/2014/main" val="2571855896"/>
                    </a:ext>
                  </a:extLst>
                </a:gridCol>
              </a:tblGrid>
              <a:tr h="774325">
                <a:tc>
                  <a:txBody>
                    <a:bodyPr/>
                    <a:lstStyle/>
                    <a:p>
                      <a:pPr>
                        <a:lnSpc>
                          <a:spcPct val="115000"/>
                        </a:lnSpc>
                        <a:spcAft>
                          <a:spcPts val="0"/>
                        </a:spcAft>
                      </a:pPr>
                      <a:r>
                        <a:rPr lang="sv-SE" sz="1050" dirty="0">
                          <a:effectLst/>
                        </a:rPr>
                        <a:t> </a:t>
                      </a:r>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5F0000"/>
                    </a:solidFill>
                  </a:tcPr>
                </a:tc>
                <a:tc>
                  <a:txBody>
                    <a:bodyPr/>
                    <a:lstStyle/>
                    <a:p>
                      <a:pPr algn="ctr">
                        <a:lnSpc>
                          <a:spcPct val="115000"/>
                        </a:lnSpc>
                        <a:spcAft>
                          <a:spcPts val="0"/>
                        </a:spcAft>
                      </a:pPr>
                      <a:r>
                        <a:rPr lang="sv-SE" sz="1050" dirty="0" smtClean="0">
                          <a:effectLst/>
                        </a:rPr>
                        <a:t>A. </a:t>
                      </a:r>
                    </a:p>
                    <a:p>
                      <a:pPr algn="ctr">
                        <a:lnSpc>
                          <a:spcPct val="115000"/>
                        </a:lnSpc>
                        <a:spcAft>
                          <a:spcPts val="0"/>
                        </a:spcAft>
                      </a:pPr>
                      <a:r>
                        <a:rPr lang="sv-SE" sz="1050" dirty="0" smtClean="0">
                          <a:effectLst/>
                        </a:rPr>
                        <a:t>Referens</a:t>
                      </a:r>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5F0000"/>
                    </a:solidFill>
                  </a:tcPr>
                </a:tc>
                <a:tc>
                  <a:txBody>
                    <a:bodyPr/>
                    <a:lstStyle/>
                    <a:p>
                      <a:pPr algn="ctr">
                        <a:lnSpc>
                          <a:spcPct val="115000"/>
                        </a:lnSpc>
                        <a:spcAft>
                          <a:spcPts val="0"/>
                        </a:spcAft>
                      </a:pPr>
                      <a:r>
                        <a:rPr lang="sv-SE" sz="1050" dirty="0" smtClean="0">
                          <a:effectLst/>
                        </a:rPr>
                        <a:t>B. </a:t>
                      </a:r>
                    </a:p>
                    <a:p>
                      <a:pPr algn="ctr">
                        <a:lnSpc>
                          <a:spcPct val="115000"/>
                        </a:lnSpc>
                        <a:spcAft>
                          <a:spcPts val="0"/>
                        </a:spcAft>
                      </a:pPr>
                      <a:r>
                        <a:rPr lang="sv-SE" sz="1050" dirty="0" smtClean="0">
                          <a:effectLst/>
                        </a:rPr>
                        <a:t>Bio-drivmedel</a:t>
                      </a:r>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5F0000"/>
                    </a:solidFill>
                  </a:tcPr>
                </a:tc>
                <a:tc>
                  <a:txBody>
                    <a:bodyPr/>
                    <a:lstStyle/>
                    <a:p>
                      <a:pPr algn="ctr">
                        <a:lnSpc>
                          <a:spcPct val="115000"/>
                        </a:lnSpc>
                        <a:spcAft>
                          <a:spcPts val="0"/>
                        </a:spcAft>
                      </a:pPr>
                      <a:r>
                        <a:rPr lang="sv-SE" sz="1050" b="1" kern="1200" dirty="0" smtClean="0">
                          <a:solidFill>
                            <a:schemeClr val="lt1"/>
                          </a:solidFill>
                          <a:effectLst/>
                          <a:latin typeface="+mn-lt"/>
                          <a:ea typeface="+mn-ea"/>
                          <a:cs typeface="+mn-cs"/>
                        </a:rPr>
                        <a:t>C1. </a:t>
                      </a:r>
                    </a:p>
                    <a:p>
                      <a:pPr algn="ctr">
                        <a:lnSpc>
                          <a:spcPct val="115000"/>
                        </a:lnSpc>
                        <a:spcAft>
                          <a:spcPts val="0"/>
                        </a:spcAft>
                      </a:pPr>
                      <a:r>
                        <a:rPr lang="sv-SE" sz="1050" b="1" kern="1200" dirty="0" smtClean="0">
                          <a:solidFill>
                            <a:schemeClr val="lt1"/>
                          </a:solidFill>
                          <a:effectLst/>
                          <a:latin typeface="+mn-lt"/>
                          <a:ea typeface="+mn-ea"/>
                          <a:cs typeface="+mn-cs"/>
                        </a:rPr>
                        <a:t>Hög bränsleskatt</a:t>
                      </a:r>
                      <a:endParaRPr lang="sv-SE" sz="1050" b="1" kern="1200" dirty="0">
                        <a:solidFill>
                          <a:schemeClr val="lt1"/>
                        </a:solidFill>
                        <a:effectLst/>
                        <a:latin typeface="+mn-lt"/>
                        <a:ea typeface="+mn-ea"/>
                        <a:cs typeface="+mn-cs"/>
                      </a:endParaRPr>
                    </a:p>
                  </a:txBody>
                  <a:tcPr marL="69665" marR="69665" marT="0" marB="0" anchor="ctr">
                    <a:solidFill>
                      <a:srgbClr val="5F0000"/>
                    </a:solidFill>
                  </a:tcPr>
                </a:tc>
                <a:tc>
                  <a:txBody>
                    <a:bodyPr/>
                    <a:lstStyle/>
                    <a:p>
                      <a:pPr algn="ctr">
                        <a:lnSpc>
                          <a:spcPct val="115000"/>
                        </a:lnSpc>
                        <a:spcAft>
                          <a:spcPts val="0"/>
                        </a:spcAft>
                      </a:pPr>
                      <a:r>
                        <a:rPr lang="sv-SE" sz="1050" b="1" kern="1200" dirty="0" smtClean="0">
                          <a:solidFill>
                            <a:schemeClr val="lt1"/>
                          </a:solidFill>
                          <a:effectLst/>
                          <a:latin typeface="+mn-lt"/>
                          <a:ea typeface="+mn-ea"/>
                          <a:cs typeface="+mn-cs"/>
                        </a:rPr>
                        <a:t>C2. </a:t>
                      </a:r>
                    </a:p>
                    <a:p>
                      <a:pPr algn="ctr">
                        <a:lnSpc>
                          <a:spcPct val="115000"/>
                        </a:lnSpc>
                        <a:spcAft>
                          <a:spcPts val="0"/>
                        </a:spcAft>
                      </a:pPr>
                      <a:r>
                        <a:rPr lang="sv-SE" sz="1050" b="1" kern="1200" dirty="0" smtClean="0">
                          <a:solidFill>
                            <a:schemeClr val="lt1"/>
                          </a:solidFill>
                          <a:effectLst/>
                          <a:latin typeface="+mn-lt"/>
                          <a:ea typeface="+mn-ea"/>
                          <a:cs typeface="+mn-cs"/>
                        </a:rPr>
                        <a:t>Bränsle- och km-skatt</a:t>
                      </a:r>
                      <a:endParaRPr lang="sv-SE" sz="1050" b="1" kern="1200" dirty="0">
                        <a:solidFill>
                          <a:schemeClr val="lt1"/>
                        </a:solidFill>
                        <a:effectLst/>
                        <a:latin typeface="+mn-lt"/>
                        <a:ea typeface="+mn-ea"/>
                        <a:cs typeface="+mn-cs"/>
                      </a:endParaRPr>
                    </a:p>
                  </a:txBody>
                  <a:tcPr marL="69665" marR="69665" marT="0" marB="0" anchor="ctr">
                    <a:solidFill>
                      <a:srgbClr val="5F0000"/>
                    </a:solidFill>
                  </a:tcPr>
                </a:tc>
                <a:tc>
                  <a:txBody>
                    <a:bodyPr/>
                    <a:lstStyle/>
                    <a:p>
                      <a:pPr algn="ctr">
                        <a:lnSpc>
                          <a:spcPct val="115000"/>
                        </a:lnSpc>
                        <a:spcAft>
                          <a:spcPts val="0"/>
                        </a:spcAft>
                      </a:pPr>
                      <a:r>
                        <a:rPr lang="sv-SE" sz="1050" dirty="0" smtClean="0">
                          <a:effectLst/>
                        </a:rPr>
                        <a:t>C3 </a:t>
                      </a:r>
                    </a:p>
                    <a:p>
                      <a:pPr algn="ctr">
                        <a:lnSpc>
                          <a:spcPct val="115000"/>
                        </a:lnSpc>
                        <a:spcAft>
                          <a:spcPts val="0"/>
                        </a:spcAft>
                      </a:pPr>
                      <a:r>
                        <a:rPr lang="sv-SE" sz="1050" dirty="0" smtClean="0">
                          <a:effectLst/>
                        </a:rPr>
                        <a:t>Hög bränsleskatt och km-skatt</a:t>
                      </a:r>
                    </a:p>
                  </a:txBody>
                  <a:tcPr marL="69665" marR="69665" marT="0" marB="0" anchor="ctr">
                    <a:solidFill>
                      <a:srgbClr val="5F0000"/>
                    </a:solidFill>
                  </a:tcPr>
                </a:tc>
                <a:tc>
                  <a:txBody>
                    <a:bodyPr/>
                    <a:lstStyle/>
                    <a:p>
                      <a:pPr algn="ctr">
                        <a:lnSpc>
                          <a:spcPct val="115000"/>
                        </a:lnSpc>
                        <a:spcAft>
                          <a:spcPts val="0"/>
                        </a:spcAft>
                      </a:pPr>
                      <a:r>
                        <a:rPr lang="sv-SE" sz="1050" b="1" kern="1200" dirty="0" smtClean="0">
                          <a:solidFill>
                            <a:schemeClr val="lt1"/>
                          </a:solidFill>
                          <a:effectLst/>
                          <a:latin typeface="+mn-lt"/>
                          <a:ea typeface="+mn-ea"/>
                          <a:cs typeface="+mn-cs"/>
                        </a:rPr>
                        <a:t>D1. </a:t>
                      </a:r>
                    </a:p>
                    <a:p>
                      <a:pPr algn="ctr">
                        <a:lnSpc>
                          <a:spcPct val="115000"/>
                        </a:lnSpc>
                        <a:spcAft>
                          <a:spcPts val="0"/>
                        </a:spcAft>
                      </a:pPr>
                      <a:r>
                        <a:rPr lang="sv-SE" sz="1050" b="1" kern="1200" dirty="0" smtClean="0">
                          <a:solidFill>
                            <a:schemeClr val="lt1"/>
                          </a:solidFill>
                          <a:effectLst/>
                          <a:latin typeface="+mn-lt"/>
                          <a:ea typeface="+mn-ea"/>
                          <a:cs typeface="+mn-cs"/>
                        </a:rPr>
                        <a:t>Transport-effektivisering</a:t>
                      </a:r>
                      <a:endParaRPr lang="sv-SE" sz="1050" b="1" kern="1200" dirty="0">
                        <a:solidFill>
                          <a:schemeClr val="lt1"/>
                        </a:solidFill>
                        <a:effectLst/>
                        <a:latin typeface="+mn-lt"/>
                        <a:ea typeface="+mn-ea"/>
                        <a:cs typeface="+mn-cs"/>
                      </a:endParaRPr>
                    </a:p>
                  </a:txBody>
                  <a:tcPr marL="69665" marR="69665" marT="0" marB="0" anchor="ctr">
                    <a:solidFill>
                      <a:srgbClr val="5F0000"/>
                    </a:solidFill>
                  </a:tcPr>
                </a:tc>
                <a:tc>
                  <a:txBody>
                    <a:bodyPr/>
                    <a:lstStyle/>
                    <a:p>
                      <a:pPr algn="ctr">
                        <a:lnSpc>
                          <a:spcPct val="115000"/>
                        </a:lnSpc>
                        <a:spcAft>
                          <a:spcPts val="0"/>
                        </a:spcAft>
                      </a:pPr>
                      <a:r>
                        <a:rPr lang="sv-SE" sz="1050" dirty="0" smtClean="0">
                          <a:effectLst/>
                        </a:rPr>
                        <a:t>D2. </a:t>
                      </a:r>
                    </a:p>
                    <a:p>
                      <a:pPr algn="ctr">
                        <a:lnSpc>
                          <a:spcPct val="115000"/>
                        </a:lnSpc>
                        <a:spcAft>
                          <a:spcPts val="0"/>
                        </a:spcAft>
                      </a:pPr>
                      <a:r>
                        <a:rPr lang="sv-SE" sz="1050" dirty="0" smtClean="0">
                          <a:effectLst/>
                        </a:rPr>
                        <a:t>Hög transport-effektivisering</a:t>
                      </a:r>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5F0000"/>
                    </a:solidFill>
                  </a:tcPr>
                </a:tc>
                <a:extLst>
                  <a:ext uri="{0D108BD9-81ED-4DB2-BD59-A6C34878D82A}">
                    <a16:rowId xmlns:a16="http://schemas.microsoft.com/office/drawing/2014/main" val="3995159240"/>
                  </a:ext>
                </a:extLst>
              </a:tr>
              <a:tr h="807776">
                <a:tc>
                  <a:txBody>
                    <a:bodyPr/>
                    <a:lstStyle/>
                    <a:p>
                      <a:pPr>
                        <a:lnSpc>
                          <a:spcPct val="115000"/>
                        </a:lnSpc>
                        <a:spcAft>
                          <a:spcPts val="0"/>
                        </a:spcAft>
                      </a:pPr>
                      <a:r>
                        <a:rPr lang="sv-SE" sz="1400" dirty="0">
                          <a:effectLst/>
                        </a:rPr>
                        <a:t>Förstärkt </a:t>
                      </a:r>
                      <a:r>
                        <a:rPr lang="sv-SE" sz="1400" dirty="0" smtClean="0">
                          <a:effectLst/>
                        </a:rPr>
                        <a:t>bonus-malus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a:effectLst/>
                        </a:rPr>
                        <a:t>+</a:t>
                      </a:r>
                      <a:endParaRPr lang="sv-SE" sz="170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a:effectLst/>
                        </a:rPr>
                        <a:t>+</a:t>
                      </a:r>
                      <a:endParaRPr lang="sv-SE" sz="170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1965805819"/>
                  </a:ext>
                </a:extLst>
              </a:tr>
              <a:tr h="280553">
                <a:tc>
                  <a:txBody>
                    <a:bodyPr/>
                    <a:lstStyle/>
                    <a:p>
                      <a:pPr>
                        <a:lnSpc>
                          <a:spcPct val="115000"/>
                        </a:lnSpc>
                        <a:spcAft>
                          <a:spcPts val="0"/>
                        </a:spcAft>
                      </a:pPr>
                      <a:r>
                        <a:rPr lang="sv-SE" sz="1400" dirty="0" smtClean="0">
                          <a:effectLst/>
                        </a:rPr>
                        <a:t>Utökad reduktionsplikt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smtClean="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smtClean="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1871986778"/>
                  </a:ext>
                </a:extLst>
              </a:tr>
              <a:tr h="526993">
                <a:tc>
                  <a:txBody>
                    <a:bodyPr/>
                    <a:lstStyle/>
                    <a:p>
                      <a:pPr>
                        <a:lnSpc>
                          <a:spcPct val="115000"/>
                        </a:lnSpc>
                        <a:spcAft>
                          <a:spcPts val="0"/>
                        </a:spcAft>
                      </a:pPr>
                      <a:r>
                        <a:rPr lang="sv-SE" sz="1400" dirty="0" smtClean="0">
                          <a:effectLst/>
                        </a:rPr>
                        <a:t>Ökad drivmedelsskatt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a:effectLst/>
                        </a:rPr>
                        <a:t> </a:t>
                      </a:r>
                      <a:endParaRPr lang="sv-SE" sz="170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smtClean="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3735424704"/>
                  </a:ext>
                </a:extLst>
              </a:tr>
              <a:tr h="469459">
                <a:tc>
                  <a:txBody>
                    <a:bodyPr/>
                    <a:lstStyle/>
                    <a:p>
                      <a:pPr>
                        <a:lnSpc>
                          <a:spcPct val="115000"/>
                        </a:lnSpc>
                        <a:spcAft>
                          <a:spcPts val="0"/>
                        </a:spcAft>
                      </a:pPr>
                      <a:r>
                        <a:rPr lang="sv-SE" sz="1400" dirty="0">
                          <a:effectLst/>
                        </a:rPr>
                        <a:t>Kilometerskatt för lätta fordon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1815182368"/>
                  </a:ext>
                </a:extLst>
              </a:tr>
              <a:tr h="450755">
                <a:tc>
                  <a:txBody>
                    <a:bodyPr/>
                    <a:lstStyle/>
                    <a:p>
                      <a:pPr>
                        <a:lnSpc>
                          <a:spcPct val="115000"/>
                        </a:lnSpc>
                        <a:spcAft>
                          <a:spcPts val="0"/>
                        </a:spcAft>
                      </a:pPr>
                      <a:r>
                        <a:rPr lang="sv-SE" sz="1400" dirty="0">
                          <a:effectLst/>
                        </a:rPr>
                        <a:t>Kilometerskatt för tunga lastbilar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2028512916"/>
                  </a:ext>
                </a:extLst>
              </a:tr>
              <a:tr h="790490">
                <a:tc>
                  <a:txBody>
                    <a:bodyPr/>
                    <a:lstStyle/>
                    <a:p>
                      <a:pPr>
                        <a:lnSpc>
                          <a:spcPct val="115000"/>
                        </a:lnSpc>
                        <a:spcAft>
                          <a:spcPts val="0"/>
                        </a:spcAft>
                      </a:pPr>
                      <a:r>
                        <a:rPr lang="sv-SE" sz="1400" dirty="0" smtClean="0">
                          <a:effectLst/>
                        </a:rPr>
                        <a:t>Utökade åtgärder </a:t>
                      </a:r>
                      <a:r>
                        <a:rPr lang="sv-SE" sz="1400" dirty="0">
                          <a:effectLst/>
                        </a:rPr>
                        <a:t>för mer energieffektiv användning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smtClean="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4100429055"/>
                  </a:ext>
                </a:extLst>
              </a:tr>
              <a:tr h="790490">
                <a:tc>
                  <a:txBody>
                    <a:bodyPr/>
                    <a:lstStyle/>
                    <a:p>
                      <a:pPr>
                        <a:lnSpc>
                          <a:spcPct val="115000"/>
                        </a:lnSpc>
                        <a:spcAft>
                          <a:spcPts val="0"/>
                        </a:spcAft>
                      </a:pPr>
                      <a:r>
                        <a:rPr lang="sv-SE" sz="1400" dirty="0" smtClean="0">
                          <a:effectLst/>
                        </a:rPr>
                        <a:t>Utökade åtgärder </a:t>
                      </a:r>
                      <a:r>
                        <a:rPr lang="sv-SE" sz="1400" dirty="0">
                          <a:effectLst/>
                        </a:rPr>
                        <a:t>transporteffektivt samhälle.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1839928976"/>
                  </a:ext>
                </a:extLst>
              </a:tr>
            </a:tbl>
          </a:graphicData>
        </a:graphic>
      </p:graphicFrame>
      <p:sp>
        <p:nvSpPr>
          <p:cNvPr id="2" name="textruta 1"/>
          <p:cNvSpPr txBox="1"/>
          <p:nvPr/>
        </p:nvSpPr>
        <p:spPr>
          <a:xfrm>
            <a:off x="1307938" y="648182"/>
            <a:ext cx="2159566" cy="646331"/>
          </a:xfrm>
          <a:prstGeom prst="rect">
            <a:avLst/>
          </a:prstGeom>
          <a:noFill/>
        </p:spPr>
        <p:txBody>
          <a:bodyPr wrap="none" rtlCol="0">
            <a:spAutoFit/>
          </a:bodyPr>
          <a:lstStyle/>
          <a:p>
            <a:r>
              <a:rPr lang="sv-SE" sz="3600" dirty="0" smtClean="0"/>
              <a:t>Scenarier</a:t>
            </a:r>
            <a:endParaRPr lang="sv-SE" sz="3600" dirty="0"/>
          </a:p>
        </p:txBody>
      </p:sp>
    </p:spTree>
    <p:extLst>
      <p:ext uri="{BB962C8B-B14F-4D97-AF65-F5344CB8AC3E}">
        <p14:creationId xmlns:p14="http://schemas.microsoft.com/office/powerpoint/2010/main" val="1541371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nvPr>
        </p:nvGraphicFramePr>
        <p:xfrm>
          <a:off x="949907" y="1473804"/>
          <a:ext cx="10369123" cy="4948203"/>
        </p:xfrm>
        <a:graphic>
          <a:graphicData uri="http://schemas.openxmlformats.org/drawingml/2006/table">
            <a:tbl>
              <a:tblPr firstRow="1" firstCol="1" bandRow="1">
                <a:tableStyleId>{5C22544A-7EE6-4342-B048-85BDC9FD1C3A}</a:tableStyleId>
              </a:tblPr>
              <a:tblGrid>
                <a:gridCol w="2753029">
                  <a:extLst>
                    <a:ext uri="{9D8B030D-6E8A-4147-A177-3AD203B41FA5}">
                      <a16:colId xmlns:a16="http://schemas.microsoft.com/office/drawing/2014/main" val="1370413002"/>
                    </a:ext>
                  </a:extLst>
                </a:gridCol>
                <a:gridCol w="1250655">
                  <a:extLst>
                    <a:ext uri="{9D8B030D-6E8A-4147-A177-3AD203B41FA5}">
                      <a16:colId xmlns:a16="http://schemas.microsoft.com/office/drawing/2014/main" val="1660306964"/>
                    </a:ext>
                  </a:extLst>
                </a:gridCol>
                <a:gridCol w="915909">
                  <a:extLst>
                    <a:ext uri="{9D8B030D-6E8A-4147-A177-3AD203B41FA5}">
                      <a16:colId xmlns:a16="http://schemas.microsoft.com/office/drawing/2014/main" val="2473335889"/>
                    </a:ext>
                  </a:extLst>
                </a:gridCol>
                <a:gridCol w="1089906">
                  <a:extLst>
                    <a:ext uri="{9D8B030D-6E8A-4147-A177-3AD203B41FA5}">
                      <a16:colId xmlns:a16="http://schemas.microsoft.com/office/drawing/2014/main" val="1970615885"/>
                    </a:ext>
                  </a:extLst>
                </a:gridCol>
                <a:gridCol w="1089906">
                  <a:extLst>
                    <a:ext uri="{9D8B030D-6E8A-4147-A177-3AD203B41FA5}">
                      <a16:colId xmlns:a16="http://schemas.microsoft.com/office/drawing/2014/main" val="1216256861"/>
                    </a:ext>
                  </a:extLst>
                </a:gridCol>
                <a:gridCol w="1089906">
                  <a:extLst>
                    <a:ext uri="{9D8B030D-6E8A-4147-A177-3AD203B41FA5}">
                      <a16:colId xmlns:a16="http://schemas.microsoft.com/office/drawing/2014/main" val="853849558"/>
                    </a:ext>
                  </a:extLst>
                </a:gridCol>
                <a:gridCol w="1089906">
                  <a:extLst>
                    <a:ext uri="{9D8B030D-6E8A-4147-A177-3AD203B41FA5}">
                      <a16:colId xmlns:a16="http://schemas.microsoft.com/office/drawing/2014/main" val="1934498604"/>
                    </a:ext>
                  </a:extLst>
                </a:gridCol>
                <a:gridCol w="1089906">
                  <a:extLst>
                    <a:ext uri="{9D8B030D-6E8A-4147-A177-3AD203B41FA5}">
                      <a16:colId xmlns:a16="http://schemas.microsoft.com/office/drawing/2014/main" val="2571855896"/>
                    </a:ext>
                  </a:extLst>
                </a:gridCol>
              </a:tblGrid>
              <a:tr h="774325">
                <a:tc>
                  <a:txBody>
                    <a:bodyPr/>
                    <a:lstStyle/>
                    <a:p>
                      <a:pPr>
                        <a:lnSpc>
                          <a:spcPct val="115000"/>
                        </a:lnSpc>
                        <a:spcAft>
                          <a:spcPts val="0"/>
                        </a:spcAft>
                      </a:pPr>
                      <a:r>
                        <a:rPr lang="sv-SE" sz="1050" dirty="0">
                          <a:effectLst/>
                        </a:rPr>
                        <a:t> </a:t>
                      </a:r>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5F0000"/>
                    </a:solidFill>
                  </a:tcPr>
                </a:tc>
                <a:tc>
                  <a:txBody>
                    <a:bodyPr/>
                    <a:lstStyle/>
                    <a:p>
                      <a:pPr algn="ctr">
                        <a:lnSpc>
                          <a:spcPct val="115000"/>
                        </a:lnSpc>
                        <a:spcAft>
                          <a:spcPts val="0"/>
                        </a:spcAft>
                      </a:pPr>
                      <a:r>
                        <a:rPr lang="sv-SE" sz="1050" dirty="0" smtClean="0">
                          <a:effectLst/>
                        </a:rPr>
                        <a:t>A. </a:t>
                      </a:r>
                    </a:p>
                    <a:p>
                      <a:pPr algn="ctr">
                        <a:lnSpc>
                          <a:spcPct val="115000"/>
                        </a:lnSpc>
                        <a:spcAft>
                          <a:spcPts val="0"/>
                        </a:spcAft>
                      </a:pPr>
                      <a:r>
                        <a:rPr lang="sv-SE" sz="1050" dirty="0" smtClean="0">
                          <a:effectLst/>
                        </a:rPr>
                        <a:t>Referens</a:t>
                      </a:r>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5F0000"/>
                    </a:solidFill>
                  </a:tcPr>
                </a:tc>
                <a:tc>
                  <a:txBody>
                    <a:bodyPr/>
                    <a:lstStyle/>
                    <a:p>
                      <a:pPr algn="ctr">
                        <a:lnSpc>
                          <a:spcPct val="115000"/>
                        </a:lnSpc>
                        <a:spcAft>
                          <a:spcPts val="0"/>
                        </a:spcAft>
                      </a:pPr>
                      <a:r>
                        <a:rPr lang="sv-SE" sz="1050" dirty="0" smtClean="0">
                          <a:effectLst/>
                        </a:rPr>
                        <a:t>B. </a:t>
                      </a:r>
                    </a:p>
                    <a:p>
                      <a:pPr algn="ctr">
                        <a:lnSpc>
                          <a:spcPct val="115000"/>
                        </a:lnSpc>
                        <a:spcAft>
                          <a:spcPts val="0"/>
                        </a:spcAft>
                      </a:pPr>
                      <a:r>
                        <a:rPr lang="sv-SE" sz="1050" dirty="0" smtClean="0">
                          <a:effectLst/>
                        </a:rPr>
                        <a:t>Bio-drivmedel</a:t>
                      </a:r>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5F0000"/>
                    </a:solidFill>
                  </a:tcPr>
                </a:tc>
                <a:tc>
                  <a:txBody>
                    <a:bodyPr/>
                    <a:lstStyle/>
                    <a:p>
                      <a:pPr algn="ctr">
                        <a:lnSpc>
                          <a:spcPct val="115000"/>
                        </a:lnSpc>
                        <a:spcAft>
                          <a:spcPts val="0"/>
                        </a:spcAft>
                      </a:pPr>
                      <a:r>
                        <a:rPr lang="sv-SE" sz="1050" b="1" kern="1200" dirty="0" smtClean="0">
                          <a:solidFill>
                            <a:schemeClr val="lt1"/>
                          </a:solidFill>
                          <a:effectLst/>
                          <a:latin typeface="+mn-lt"/>
                          <a:ea typeface="+mn-ea"/>
                          <a:cs typeface="+mn-cs"/>
                        </a:rPr>
                        <a:t>C1. </a:t>
                      </a:r>
                    </a:p>
                    <a:p>
                      <a:pPr algn="ctr">
                        <a:lnSpc>
                          <a:spcPct val="115000"/>
                        </a:lnSpc>
                        <a:spcAft>
                          <a:spcPts val="0"/>
                        </a:spcAft>
                      </a:pPr>
                      <a:r>
                        <a:rPr lang="sv-SE" sz="1050" b="1" kern="1200" dirty="0" smtClean="0">
                          <a:solidFill>
                            <a:schemeClr val="lt1"/>
                          </a:solidFill>
                          <a:effectLst/>
                          <a:latin typeface="+mn-lt"/>
                          <a:ea typeface="+mn-ea"/>
                          <a:cs typeface="+mn-cs"/>
                        </a:rPr>
                        <a:t>Hög bränsleskatt</a:t>
                      </a:r>
                      <a:endParaRPr lang="sv-SE" sz="1050" b="1" kern="1200" dirty="0">
                        <a:solidFill>
                          <a:schemeClr val="lt1"/>
                        </a:solidFill>
                        <a:effectLst/>
                        <a:latin typeface="+mn-lt"/>
                        <a:ea typeface="+mn-ea"/>
                        <a:cs typeface="+mn-cs"/>
                      </a:endParaRPr>
                    </a:p>
                  </a:txBody>
                  <a:tcPr marL="69665" marR="69665" marT="0" marB="0" anchor="ctr">
                    <a:solidFill>
                      <a:srgbClr val="5F0000"/>
                    </a:solidFill>
                  </a:tcPr>
                </a:tc>
                <a:tc>
                  <a:txBody>
                    <a:bodyPr/>
                    <a:lstStyle/>
                    <a:p>
                      <a:pPr algn="ctr">
                        <a:lnSpc>
                          <a:spcPct val="115000"/>
                        </a:lnSpc>
                        <a:spcAft>
                          <a:spcPts val="0"/>
                        </a:spcAft>
                      </a:pPr>
                      <a:r>
                        <a:rPr lang="sv-SE" sz="1050" b="1" kern="1200" dirty="0" smtClean="0">
                          <a:solidFill>
                            <a:schemeClr val="lt1"/>
                          </a:solidFill>
                          <a:effectLst/>
                          <a:latin typeface="+mn-lt"/>
                          <a:ea typeface="+mn-ea"/>
                          <a:cs typeface="+mn-cs"/>
                        </a:rPr>
                        <a:t>C2. </a:t>
                      </a:r>
                    </a:p>
                    <a:p>
                      <a:pPr algn="ctr">
                        <a:lnSpc>
                          <a:spcPct val="115000"/>
                        </a:lnSpc>
                        <a:spcAft>
                          <a:spcPts val="0"/>
                        </a:spcAft>
                      </a:pPr>
                      <a:r>
                        <a:rPr lang="sv-SE" sz="1050" b="1" kern="1200" dirty="0" smtClean="0">
                          <a:solidFill>
                            <a:schemeClr val="lt1"/>
                          </a:solidFill>
                          <a:effectLst/>
                          <a:latin typeface="+mn-lt"/>
                          <a:ea typeface="+mn-ea"/>
                          <a:cs typeface="+mn-cs"/>
                        </a:rPr>
                        <a:t>Bränsle- och km-skatt</a:t>
                      </a:r>
                      <a:endParaRPr lang="sv-SE" sz="1050" b="1" kern="1200" dirty="0">
                        <a:solidFill>
                          <a:schemeClr val="lt1"/>
                        </a:solidFill>
                        <a:effectLst/>
                        <a:latin typeface="+mn-lt"/>
                        <a:ea typeface="+mn-ea"/>
                        <a:cs typeface="+mn-cs"/>
                      </a:endParaRPr>
                    </a:p>
                  </a:txBody>
                  <a:tcPr marL="69665" marR="69665" marT="0" marB="0" anchor="ctr">
                    <a:solidFill>
                      <a:srgbClr val="5F0000"/>
                    </a:solidFill>
                  </a:tcPr>
                </a:tc>
                <a:tc>
                  <a:txBody>
                    <a:bodyPr/>
                    <a:lstStyle/>
                    <a:p>
                      <a:pPr algn="ctr">
                        <a:lnSpc>
                          <a:spcPct val="115000"/>
                        </a:lnSpc>
                        <a:spcAft>
                          <a:spcPts val="0"/>
                        </a:spcAft>
                      </a:pPr>
                      <a:r>
                        <a:rPr lang="sv-SE" sz="1050" dirty="0" smtClean="0">
                          <a:effectLst/>
                        </a:rPr>
                        <a:t>C3 </a:t>
                      </a:r>
                    </a:p>
                    <a:p>
                      <a:pPr algn="ctr">
                        <a:lnSpc>
                          <a:spcPct val="115000"/>
                        </a:lnSpc>
                        <a:spcAft>
                          <a:spcPts val="0"/>
                        </a:spcAft>
                      </a:pPr>
                      <a:r>
                        <a:rPr lang="sv-SE" sz="1050" dirty="0" smtClean="0">
                          <a:effectLst/>
                        </a:rPr>
                        <a:t>Hög bränsleskatt och km-skatt</a:t>
                      </a:r>
                    </a:p>
                  </a:txBody>
                  <a:tcPr marL="69665" marR="69665" marT="0" marB="0" anchor="ctr">
                    <a:solidFill>
                      <a:srgbClr val="5F0000"/>
                    </a:solidFill>
                  </a:tcPr>
                </a:tc>
                <a:tc>
                  <a:txBody>
                    <a:bodyPr/>
                    <a:lstStyle/>
                    <a:p>
                      <a:pPr algn="ctr">
                        <a:lnSpc>
                          <a:spcPct val="115000"/>
                        </a:lnSpc>
                        <a:spcAft>
                          <a:spcPts val="0"/>
                        </a:spcAft>
                      </a:pPr>
                      <a:r>
                        <a:rPr lang="sv-SE" sz="1050" b="1" kern="1200" dirty="0" smtClean="0">
                          <a:solidFill>
                            <a:schemeClr val="lt1"/>
                          </a:solidFill>
                          <a:effectLst/>
                          <a:latin typeface="+mn-lt"/>
                          <a:ea typeface="+mn-ea"/>
                          <a:cs typeface="+mn-cs"/>
                        </a:rPr>
                        <a:t>D1. </a:t>
                      </a:r>
                    </a:p>
                    <a:p>
                      <a:pPr algn="ctr">
                        <a:lnSpc>
                          <a:spcPct val="115000"/>
                        </a:lnSpc>
                        <a:spcAft>
                          <a:spcPts val="0"/>
                        </a:spcAft>
                      </a:pPr>
                      <a:r>
                        <a:rPr lang="sv-SE" sz="1050" b="1" kern="1200" dirty="0" smtClean="0">
                          <a:solidFill>
                            <a:schemeClr val="lt1"/>
                          </a:solidFill>
                          <a:effectLst/>
                          <a:latin typeface="+mn-lt"/>
                          <a:ea typeface="+mn-ea"/>
                          <a:cs typeface="+mn-cs"/>
                        </a:rPr>
                        <a:t>Transport-effektivisering</a:t>
                      </a:r>
                      <a:endParaRPr lang="sv-SE" sz="1050" b="1" kern="1200" dirty="0">
                        <a:solidFill>
                          <a:schemeClr val="lt1"/>
                        </a:solidFill>
                        <a:effectLst/>
                        <a:latin typeface="+mn-lt"/>
                        <a:ea typeface="+mn-ea"/>
                        <a:cs typeface="+mn-cs"/>
                      </a:endParaRPr>
                    </a:p>
                  </a:txBody>
                  <a:tcPr marL="69665" marR="69665" marT="0" marB="0" anchor="ctr">
                    <a:solidFill>
                      <a:srgbClr val="5F0000"/>
                    </a:solidFill>
                  </a:tcPr>
                </a:tc>
                <a:tc>
                  <a:txBody>
                    <a:bodyPr/>
                    <a:lstStyle/>
                    <a:p>
                      <a:pPr algn="ctr">
                        <a:lnSpc>
                          <a:spcPct val="115000"/>
                        </a:lnSpc>
                        <a:spcAft>
                          <a:spcPts val="0"/>
                        </a:spcAft>
                      </a:pPr>
                      <a:r>
                        <a:rPr lang="sv-SE" sz="1050" dirty="0" smtClean="0">
                          <a:effectLst/>
                        </a:rPr>
                        <a:t>D2. </a:t>
                      </a:r>
                    </a:p>
                    <a:p>
                      <a:pPr algn="ctr">
                        <a:lnSpc>
                          <a:spcPct val="115000"/>
                        </a:lnSpc>
                        <a:spcAft>
                          <a:spcPts val="0"/>
                        </a:spcAft>
                      </a:pPr>
                      <a:r>
                        <a:rPr lang="sv-SE" sz="1050" dirty="0" smtClean="0">
                          <a:effectLst/>
                        </a:rPr>
                        <a:t>Hög transport-effektivisering</a:t>
                      </a:r>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5F0000"/>
                    </a:solidFill>
                  </a:tcPr>
                </a:tc>
                <a:extLst>
                  <a:ext uri="{0D108BD9-81ED-4DB2-BD59-A6C34878D82A}">
                    <a16:rowId xmlns:a16="http://schemas.microsoft.com/office/drawing/2014/main" val="3995159240"/>
                  </a:ext>
                </a:extLst>
              </a:tr>
              <a:tr h="807776">
                <a:tc>
                  <a:txBody>
                    <a:bodyPr/>
                    <a:lstStyle/>
                    <a:p>
                      <a:pPr>
                        <a:lnSpc>
                          <a:spcPct val="115000"/>
                        </a:lnSpc>
                        <a:spcAft>
                          <a:spcPts val="0"/>
                        </a:spcAft>
                      </a:pPr>
                      <a:r>
                        <a:rPr lang="sv-SE" sz="1400" dirty="0">
                          <a:effectLst/>
                        </a:rPr>
                        <a:t>Förstärkt </a:t>
                      </a:r>
                      <a:r>
                        <a:rPr lang="sv-SE" sz="1400" dirty="0" smtClean="0">
                          <a:effectLst/>
                        </a:rPr>
                        <a:t>bonus-malus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a:effectLst/>
                        </a:rPr>
                        <a:t>+</a:t>
                      </a:r>
                      <a:endParaRPr lang="sv-SE" sz="170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a:effectLst/>
                        </a:rPr>
                        <a:t>+</a:t>
                      </a:r>
                      <a:endParaRPr lang="sv-SE" sz="170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1965805819"/>
                  </a:ext>
                </a:extLst>
              </a:tr>
              <a:tr h="280553">
                <a:tc>
                  <a:txBody>
                    <a:bodyPr/>
                    <a:lstStyle/>
                    <a:p>
                      <a:pPr>
                        <a:lnSpc>
                          <a:spcPct val="115000"/>
                        </a:lnSpc>
                        <a:spcAft>
                          <a:spcPts val="0"/>
                        </a:spcAft>
                      </a:pPr>
                      <a:r>
                        <a:rPr lang="sv-SE" sz="1400" dirty="0" smtClean="0">
                          <a:effectLst/>
                        </a:rPr>
                        <a:t>Utökad reduktionsplikt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smtClean="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smtClean="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1871986778"/>
                  </a:ext>
                </a:extLst>
              </a:tr>
              <a:tr h="526993">
                <a:tc>
                  <a:txBody>
                    <a:bodyPr/>
                    <a:lstStyle/>
                    <a:p>
                      <a:pPr>
                        <a:lnSpc>
                          <a:spcPct val="115000"/>
                        </a:lnSpc>
                        <a:spcAft>
                          <a:spcPts val="0"/>
                        </a:spcAft>
                      </a:pPr>
                      <a:r>
                        <a:rPr lang="sv-SE" sz="1400" dirty="0" smtClean="0">
                          <a:effectLst/>
                        </a:rPr>
                        <a:t>Ökad drivmedelsskatt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a:effectLst/>
                        </a:rPr>
                        <a:t> </a:t>
                      </a:r>
                      <a:endParaRPr lang="sv-SE" sz="170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smtClean="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3735424704"/>
                  </a:ext>
                </a:extLst>
              </a:tr>
              <a:tr h="469459">
                <a:tc>
                  <a:txBody>
                    <a:bodyPr/>
                    <a:lstStyle/>
                    <a:p>
                      <a:pPr>
                        <a:lnSpc>
                          <a:spcPct val="115000"/>
                        </a:lnSpc>
                        <a:spcAft>
                          <a:spcPts val="0"/>
                        </a:spcAft>
                      </a:pPr>
                      <a:r>
                        <a:rPr lang="sv-SE" sz="1400" dirty="0">
                          <a:effectLst/>
                        </a:rPr>
                        <a:t>Kilometerskatt för lätta fordon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1815182368"/>
                  </a:ext>
                </a:extLst>
              </a:tr>
              <a:tr h="450755">
                <a:tc>
                  <a:txBody>
                    <a:bodyPr/>
                    <a:lstStyle/>
                    <a:p>
                      <a:pPr>
                        <a:lnSpc>
                          <a:spcPct val="115000"/>
                        </a:lnSpc>
                        <a:spcAft>
                          <a:spcPts val="0"/>
                        </a:spcAft>
                      </a:pPr>
                      <a:r>
                        <a:rPr lang="sv-SE" sz="1400" dirty="0">
                          <a:effectLst/>
                        </a:rPr>
                        <a:t>Kilometerskatt för tunga lastbilar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2028512916"/>
                  </a:ext>
                </a:extLst>
              </a:tr>
              <a:tr h="790490">
                <a:tc>
                  <a:txBody>
                    <a:bodyPr/>
                    <a:lstStyle/>
                    <a:p>
                      <a:pPr>
                        <a:lnSpc>
                          <a:spcPct val="115000"/>
                        </a:lnSpc>
                        <a:spcAft>
                          <a:spcPts val="0"/>
                        </a:spcAft>
                      </a:pPr>
                      <a:r>
                        <a:rPr lang="sv-SE" sz="1400" dirty="0" smtClean="0">
                          <a:effectLst/>
                        </a:rPr>
                        <a:t>Utökade åtgärder </a:t>
                      </a:r>
                      <a:r>
                        <a:rPr lang="sv-SE" sz="1400" dirty="0">
                          <a:effectLst/>
                        </a:rPr>
                        <a:t>för mer energieffektiv användning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smtClean="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4100429055"/>
                  </a:ext>
                </a:extLst>
              </a:tr>
              <a:tr h="790490">
                <a:tc>
                  <a:txBody>
                    <a:bodyPr/>
                    <a:lstStyle/>
                    <a:p>
                      <a:pPr>
                        <a:lnSpc>
                          <a:spcPct val="115000"/>
                        </a:lnSpc>
                        <a:spcAft>
                          <a:spcPts val="0"/>
                        </a:spcAft>
                      </a:pPr>
                      <a:r>
                        <a:rPr lang="sv-SE" sz="1400" dirty="0" smtClean="0">
                          <a:effectLst/>
                        </a:rPr>
                        <a:t>Utökade åtgärder </a:t>
                      </a:r>
                      <a:r>
                        <a:rPr lang="sv-SE" sz="1400" dirty="0">
                          <a:effectLst/>
                        </a:rPr>
                        <a:t>transporteffektivt samhälle.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solidFill>
                      <a:srgbClr val="370000"/>
                    </a:solidFill>
                  </a:tcP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 </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7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tc>
                  <a:txBody>
                    <a:bodyPr/>
                    <a:lstStyle/>
                    <a:p>
                      <a:pPr algn="ctr">
                        <a:lnSpc>
                          <a:spcPct val="115000"/>
                        </a:lnSpc>
                        <a:spcAft>
                          <a:spcPts val="0"/>
                        </a:spcAft>
                      </a:pPr>
                      <a:r>
                        <a:rPr lang="sv-SE" sz="1600" dirty="0">
                          <a:effectLst/>
                        </a:rPr>
                        <a:t>++</a:t>
                      </a:r>
                      <a:endParaRPr lang="sv-S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9665" marR="69665" marT="0" marB="0" anchor="ctr"/>
                </a:tc>
                <a:extLst>
                  <a:ext uri="{0D108BD9-81ED-4DB2-BD59-A6C34878D82A}">
                    <a16:rowId xmlns:a16="http://schemas.microsoft.com/office/drawing/2014/main" val="1839928976"/>
                  </a:ext>
                </a:extLst>
              </a:tr>
            </a:tbl>
          </a:graphicData>
        </a:graphic>
      </p:graphicFrame>
      <p:sp>
        <p:nvSpPr>
          <p:cNvPr id="2" name="textruta 1"/>
          <p:cNvSpPr txBox="1"/>
          <p:nvPr/>
        </p:nvSpPr>
        <p:spPr>
          <a:xfrm>
            <a:off x="1307938" y="648182"/>
            <a:ext cx="2159566" cy="646331"/>
          </a:xfrm>
          <a:prstGeom prst="rect">
            <a:avLst/>
          </a:prstGeom>
          <a:noFill/>
        </p:spPr>
        <p:txBody>
          <a:bodyPr wrap="none" rtlCol="0">
            <a:spAutoFit/>
          </a:bodyPr>
          <a:lstStyle/>
          <a:p>
            <a:r>
              <a:rPr lang="sv-SE" sz="3600" dirty="0" smtClean="0"/>
              <a:t>Scenarier</a:t>
            </a:r>
            <a:endParaRPr lang="sv-SE" sz="3600" dirty="0"/>
          </a:p>
        </p:txBody>
      </p:sp>
      <p:sp>
        <p:nvSpPr>
          <p:cNvPr id="4" name="Rektangel med rundade hörn 3"/>
          <p:cNvSpPr/>
          <p:nvPr/>
        </p:nvSpPr>
        <p:spPr>
          <a:xfrm>
            <a:off x="3657600" y="1171074"/>
            <a:ext cx="2229853" cy="5566610"/>
          </a:xfrm>
          <a:prstGeom prst="roundRect">
            <a:avLst/>
          </a:prstGeom>
          <a:noFill/>
          <a:ln w="38100">
            <a:solidFill>
              <a:srgbClr val="D7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med rundade hörn 4"/>
          <p:cNvSpPr/>
          <p:nvPr/>
        </p:nvSpPr>
        <p:spPr>
          <a:xfrm>
            <a:off x="7967204" y="1171074"/>
            <a:ext cx="1255883" cy="5566610"/>
          </a:xfrm>
          <a:prstGeom prst="roundRect">
            <a:avLst/>
          </a:prstGeom>
          <a:noFill/>
          <a:ln w="38100">
            <a:solidFill>
              <a:srgbClr val="D7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med rundade hörn 5"/>
          <p:cNvSpPr/>
          <p:nvPr/>
        </p:nvSpPr>
        <p:spPr>
          <a:xfrm>
            <a:off x="10158195" y="1171074"/>
            <a:ext cx="1255883" cy="5566610"/>
          </a:xfrm>
          <a:prstGeom prst="roundRect">
            <a:avLst/>
          </a:prstGeom>
          <a:noFill/>
          <a:ln w="38100">
            <a:solidFill>
              <a:srgbClr val="D7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59690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89841" y="1802924"/>
            <a:ext cx="9407888" cy="4427753"/>
          </a:xfrm>
        </p:spPr>
        <p:txBody>
          <a:bodyPr/>
          <a:lstStyle/>
          <a:p>
            <a:pPr marL="0" indent="0">
              <a:lnSpc>
                <a:spcPct val="100000"/>
              </a:lnSpc>
              <a:spcBef>
                <a:spcPts val="0"/>
              </a:spcBef>
              <a:spcAft>
                <a:spcPts val="0"/>
              </a:spcAft>
              <a:buNone/>
              <a:tabLst/>
            </a:pPr>
            <a:r>
              <a:rPr lang="sv-SE" sz="2000" dirty="0"/>
              <a:t>”Omställningen av transportsystemet </a:t>
            </a:r>
            <a:r>
              <a:rPr lang="sv-SE" sz="2000" b="1" dirty="0"/>
              <a:t>behöver stå på tre ben</a:t>
            </a:r>
            <a:r>
              <a:rPr lang="sv-SE" sz="2000" dirty="0"/>
              <a:t>: med de mest kostnadseffektiva åtgärderna för samhället ska vi uppnå ett mer </a:t>
            </a:r>
            <a:r>
              <a:rPr lang="sv-SE" sz="2000" b="1" dirty="0"/>
              <a:t>transporteffektivt samhälle, energieffektiva och fossilfria fordon </a:t>
            </a:r>
            <a:r>
              <a:rPr lang="sv-SE" sz="2000" dirty="0"/>
              <a:t>och farkoster samt högre andel förnybara drivmedel. Det kommer inte att vara tillräckligt att endast arbeta med ett eller två av dessa områden. Dels för att resurser för att framställa förnybara drivmedel, batterier, fordon och infrastruktur är begränsade, dels för att sprida risken om något område inte utvecklas som förväntat. //</a:t>
            </a:r>
          </a:p>
          <a:p>
            <a:pPr marL="0" indent="0">
              <a:lnSpc>
                <a:spcPct val="100000"/>
              </a:lnSpc>
              <a:spcBef>
                <a:spcPts val="0"/>
              </a:spcBef>
              <a:spcAft>
                <a:spcPts val="0"/>
              </a:spcAft>
              <a:buNone/>
              <a:tabLst/>
            </a:pPr>
            <a:endParaRPr lang="sv-SE" sz="2000" dirty="0" smtClean="0"/>
          </a:p>
          <a:p>
            <a:pPr marL="0" indent="0">
              <a:lnSpc>
                <a:spcPct val="100000"/>
              </a:lnSpc>
              <a:spcBef>
                <a:spcPts val="0"/>
              </a:spcBef>
              <a:spcAft>
                <a:spcPts val="0"/>
              </a:spcAft>
              <a:buNone/>
              <a:tabLst/>
            </a:pPr>
            <a:r>
              <a:rPr lang="sv-SE" sz="2000" b="1" dirty="0" smtClean="0"/>
              <a:t>Med </a:t>
            </a:r>
            <a:r>
              <a:rPr lang="sv-SE" sz="2000" b="1" dirty="0"/>
              <a:t>ett transporteffektivt samhälle menar myndigheterna </a:t>
            </a:r>
            <a:r>
              <a:rPr lang="sv-SE" sz="2000" dirty="0"/>
              <a:t>i samordningsuppdraget </a:t>
            </a:r>
            <a:r>
              <a:rPr lang="sv-SE" sz="2000" b="1" dirty="0"/>
              <a:t>ett samhälle där trafikarbetet med energiintensiva trafikslag som personbil, lastbil och flyg minskar</a:t>
            </a:r>
            <a:r>
              <a:rPr lang="sv-SE" sz="2000" dirty="0"/>
              <a:t>.”</a:t>
            </a:r>
          </a:p>
          <a:p>
            <a:pPr marL="0" indent="0">
              <a:buNone/>
            </a:pPr>
            <a:endParaRPr lang="sv-SE" i="1" dirty="0" smtClean="0"/>
          </a:p>
          <a:p>
            <a:pPr marL="0" indent="0">
              <a:buNone/>
            </a:pPr>
            <a:r>
              <a:rPr lang="sv-SE" sz="2000" i="1" dirty="0" smtClean="0"/>
              <a:t>Strategisk </a:t>
            </a:r>
            <a:r>
              <a:rPr lang="sv-SE" sz="2000" i="1" dirty="0"/>
              <a:t>plan för omställning av transportsektorn till </a:t>
            </a:r>
            <a:r>
              <a:rPr lang="sv-SE" sz="2000" i="1" dirty="0" smtClean="0"/>
              <a:t>fossilfrihet</a:t>
            </a:r>
            <a:endParaRPr lang="sv-SE" sz="2000" i="1" dirty="0"/>
          </a:p>
          <a:p>
            <a:pPr marL="0" indent="0">
              <a:lnSpc>
                <a:spcPct val="100000"/>
              </a:lnSpc>
              <a:buNone/>
            </a:pPr>
            <a:endParaRPr lang="sv-SE" sz="2000" i="1" dirty="0"/>
          </a:p>
          <a:p>
            <a:pPr marL="0" indent="0">
              <a:lnSpc>
                <a:spcPct val="100000"/>
              </a:lnSpc>
              <a:spcBef>
                <a:spcPts val="0"/>
              </a:spcBef>
              <a:spcAft>
                <a:spcPts val="0"/>
              </a:spcAft>
              <a:buNone/>
              <a:tabLst/>
            </a:pPr>
            <a:endParaRPr lang="sv-SE" sz="1000" dirty="0"/>
          </a:p>
          <a:p>
            <a:pPr marL="0" indent="0">
              <a:lnSpc>
                <a:spcPct val="100000"/>
              </a:lnSpc>
              <a:spcBef>
                <a:spcPts val="0"/>
              </a:spcBef>
              <a:spcAft>
                <a:spcPts val="0"/>
              </a:spcAft>
              <a:buNone/>
              <a:tabLst/>
            </a:pPr>
            <a:r>
              <a:rPr lang="sv-SE" sz="1000" dirty="0"/>
              <a:t>.</a:t>
            </a:r>
          </a:p>
        </p:txBody>
      </p:sp>
      <p:sp>
        <p:nvSpPr>
          <p:cNvPr id="3" name="Rubrik 2"/>
          <p:cNvSpPr>
            <a:spLocks noGrp="1"/>
          </p:cNvSpPr>
          <p:nvPr>
            <p:ph type="title"/>
          </p:nvPr>
        </p:nvSpPr>
        <p:spPr>
          <a:xfrm>
            <a:off x="689841" y="1074088"/>
            <a:ext cx="9631436" cy="1498167"/>
          </a:xfrm>
        </p:spPr>
        <p:txBody>
          <a:bodyPr/>
          <a:lstStyle/>
          <a:p>
            <a:r>
              <a:rPr lang="sv-SE" sz="3200" dirty="0" smtClean="0"/>
              <a:t>Alla tre insatsområdena behövs i omställningen</a:t>
            </a:r>
            <a:endParaRPr lang="sv-SE" sz="3200" dirty="0"/>
          </a:p>
        </p:txBody>
      </p:sp>
      <p:pic>
        <p:nvPicPr>
          <p:cNvPr id="5" name="Bildobjekt 4"/>
          <p:cNvPicPr>
            <a:picLocks noChangeAspect="1"/>
          </p:cNvPicPr>
          <p:nvPr/>
        </p:nvPicPr>
        <p:blipFill>
          <a:blip r:embed="rId3"/>
          <a:stretch>
            <a:fillRect/>
          </a:stretch>
        </p:blipFill>
        <p:spPr>
          <a:xfrm>
            <a:off x="10222302" y="0"/>
            <a:ext cx="1955651" cy="2793044"/>
          </a:xfrm>
          <a:prstGeom prst="rect">
            <a:avLst/>
          </a:prstGeom>
        </p:spPr>
      </p:pic>
    </p:spTree>
    <p:extLst>
      <p:ext uri="{BB962C8B-B14F-4D97-AF65-F5344CB8AC3E}">
        <p14:creationId xmlns:p14="http://schemas.microsoft.com/office/powerpoint/2010/main" val="3419236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5037" y="5420025"/>
            <a:ext cx="2156963" cy="1437975"/>
          </a:xfrm>
          <a:prstGeom prst="rect">
            <a:avLst/>
          </a:prstGeom>
        </p:spPr>
      </p:pic>
      <p:pic>
        <p:nvPicPr>
          <p:cNvPr id="11" name="Bildobjekt 10"/>
          <p:cNvPicPr>
            <a:picLocks noChangeAspect="1"/>
          </p:cNvPicPr>
          <p:nvPr/>
        </p:nvPicPr>
        <p:blipFill rotWithShape="1">
          <a:blip r:embed="rId4" cstate="print">
            <a:extLst>
              <a:ext uri="{28A0092B-C50C-407E-A947-70E740481C1C}">
                <a14:useLocalDpi xmlns:a14="http://schemas.microsoft.com/office/drawing/2010/main" val="0"/>
              </a:ext>
            </a:extLst>
          </a:blip>
          <a:srcRect l="1754" t="379" r="568" b="9411"/>
          <a:stretch/>
        </p:blipFill>
        <p:spPr>
          <a:xfrm>
            <a:off x="10041416" y="2446395"/>
            <a:ext cx="2156963" cy="2988111"/>
          </a:xfrm>
          <a:prstGeom prst="rect">
            <a:avLst/>
          </a:prstGeom>
        </p:spPr>
      </p:pic>
      <p:sp>
        <p:nvSpPr>
          <p:cNvPr id="2" name="Platshållare för innehåll 1"/>
          <p:cNvSpPr>
            <a:spLocks noGrp="1"/>
          </p:cNvSpPr>
          <p:nvPr>
            <p:ph idx="1"/>
          </p:nvPr>
        </p:nvSpPr>
        <p:spPr>
          <a:xfrm>
            <a:off x="566862" y="2245895"/>
            <a:ext cx="9461795" cy="4552511"/>
          </a:xfrm>
        </p:spPr>
        <p:txBody>
          <a:bodyPr/>
          <a:lstStyle/>
          <a:p>
            <a:pPr>
              <a:lnSpc>
                <a:spcPct val="100000"/>
              </a:lnSpc>
            </a:pPr>
            <a:r>
              <a:rPr lang="sv-SE" sz="2000" dirty="0" smtClean="0"/>
              <a:t>Ca 21 procent mindre personbilstrafik nationellt </a:t>
            </a:r>
          </a:p>
          <a:p>
            <a:pPr lvl="1"/>
            <a:r>
              <a:rPr lang="sv-SE" dirty="0" smtClean="0">
                <a:solidFill>
                  <a:schemeClr val="tx1">
                    <a:lumMod val="65000"/>
                    <a:lumOff val="35000"/>
                  </a:schemeClr>
                </a:solidFill>
              </a:rPr>
              <a:t>Störst minskning sker i tätorter </a:t>
            </a:r>
          </a:p>
          <a:p>
            <a:pPr>
              <a:lnSpc>
                <a:spcPct val="100000"/>
              </a:lnSpc>
            </a:pPr>
            <a:r>
              <a:rPr lang="sv-SE" sz="2000" dirty="0" smtClean="0"/>
              <a:t>Planering och utveckling av bebyggelse och transportsystem inriktad mot minskad biltrafik</a:t>
            </a:r>
          </a:p>
          <a:p>
            <a:pPr lvl="1"/>
            <a:r>
              <a:rPr lang="sv-SE" dirty="0" smtClean="0">
                <a:solidFill>
                  <a:schemeClr val="tx1">
                    <a:lumMod val="65000"/>
                    <a:lumOff val="35000"/>
                  </a:schemeClr>
                </a:solidFill>
              </a:rPr>
              <a:t>Tätt, centralt, </a:t>
            </a:r>
            <a:r>
              <a:rPr lang="sv-SE" b="1" dirty="0" smtClean="0">
                <a:solidFill>
                  <a:schemeClr val="tx1">
                    <a:lumMod val="65000"/>
                    <a:lumOff val="35000"/>
                  </a:schemeClr>
                </a:solidFill>
              </a:rPr>
              <a:t>kollektivtrafiknära</a:t>
            </a:r>
            <a:r>
              <a:rPr lang="sv-SE" dirty="0" smtClean="0">
                <a:solidFill>
                  <a:schemeClr val="tx1">
                    <a:lumMod val="65000"/>
                    <a:lumOff val="35000"/>
                  </a:schemeClr>
                </a:solidFill>
              </a:rPr>
              <a:t>, funktionsblandat</a:t>
            </a:r>
          </a:p>
          <a:p>
            <a:pPr lvl="1">
              <a:lnSpc>
                <a:spcPct val="100000"/>
              </a:lnSpc>
            </a:pPr>
            <a:r>
              <a:rPr lang="sv-SE" b="1" dirty="0" smtClean="0">
                <a:solidFill>
                  <a:schemeClr val="tx1">
                    <a:lumMod val="65000"/>
                    <a:lumOff val="35000"/>
                  </a:schemeClr>
                </a:solidFill>
              </a:rPr>
              <a:t>Utformat för gång, cykel, kollektivtrafik</a:t>
            </a:r>
            <a:r>
              <a:rPr lang="sv-SE" dirty="0" smtClean="0">
                <a:solidFill>
                  <a:schemeClr val="tx1">
                    <a:lumMod val="65000"/>
                    <a:lumOff val="35000"/>
                  </a:schemeClr>
                </a:solidFill>
              </a:rPr>
              <a:t>, samordnat gods</a:t>
            </a:r>
          </a:p>
          <a:p>
            <a:pPr lvl="1"/>
            <a:r>
              <a:rPr lang="sv-SE" dirty="0" smtClean="0">
                <a:solidFill>
                  <a:schemeClr val="tx1">
                    <a:lumMod val="65000"/>
                    <a:lumOff val="35000"/>
                  </a:schemeClr>
                </a:solidFill>
              </a:rPr>
              <a:t>Lägre hastigheter</a:t>
            </a:r>
          </a:p>
          <a:p>
            <a:pPr lvl="1"/>
            <a:r>
              <a:rPr lang="sv-SE" dirty="0" smtClean="0">
                <a:solidFill>
                  <a:schemeClr val="tx1">
                    <a:lumMod val="65000"/>
                    <a:lumOff val="35000"/>
                  </a:schemeClr>
                </a:solidFill>
              </a:rPr>
              <a:t>Minskat utrymme parkering och bilinfrastruktur</a:t>
            </a:r>
          </a:p>
          <a:p>
            <a:pPr>
              <a:lnSpc>
                <a:spcPct val="100000"/>
              </a:lnSpc>
            </a:pPr>
            <a:r>
              <a:rPr lang="sv-SE" sz="2000" dirty="0" smtClean="0"/>
              <a:t>Och ökad tillgänglighet i </a:t>
            </a:r>
            <a:r>
              <a:rPr lang="sv-SE" sz="2000" dirty="0" err="1" smtClean="0"/>
              <a:t>resfria</a:t>
            </a:r>
            <a:r>
              <a:rPr lang="sv-SE" sz="2000" dirty="0" smtClean="0"/>
              <a:t> alternativ, gång, cykel och kollektivtrafik utan egen bil</a:t>
            </a:r>
          </a:p>
          <a:p>
            <a:pPr lvl="1"/>
            <a:r>
              <a:rPr lang="sv-SE" b="1" dirty="0" smtClean="0">
                <a:solidFill>
                  <a:schemeClr val="tx1">
                    <a:lumMod val="65000"/>
                    <a:lumOff val="35000"/>
                  </a:schemeClr>
                </a:solidFill>
              </a:rPr>
              <a:t>Fördubblat utbud kollektivtrafik</a:t>
            </a:r>
          </a:p>
          <a:p>
            <a:pPr lvl="1"/>
            <a:r>
              <a:rPr lang="sv-SE" dirty="0" err="1" smtClean="0">
                <a:solidFill>
                  <a:schemeClr val="tx1">
                    <a:lumMod val="65000"/>
                    <a:lumOff val="35000"/>
                  </a:schemeClr>
                </a:solidFill>
              </a:rPr>
              <a:t>Resfria</a:t>
            </a:r>
            <a:r>
              <a:rPr lang="sv-SE" dirty="0" smtClean="0">
                <a:solidFill>
                  <a:schemeClr val="tx1">
                    <a:lumMod val="65000"/>
                    <a:lumOff val="35000"/>
                  </a:schemeClr>
                </a:solidFill>
              </a:rPr>
              <a:t> möten</a:t>
            </a:r>
          </a:p>
          <a:p>
            <a:pPr lvl="1"/>
            <a:r>
              <a:rPr lang="sv-SE" dirty="0" smtClean="0">
                <a:solidFill>
                  <a:schemeClr val="tx1">
                    <a:lumMod val="65000"/>
                    <a:lumOff val="35000"/>
                  </a:schemeClr>
                </a:solidFill>
              </a:rPr>
              <a:t>E-handel</a:t>
            </a:r>
          </a:p>
          <a:p>
            <a:pPr lvl="1"/>
            <a:r>
              <a:rPr lang="sv-SE" dirty="0" smtClean="0">
                <a:solidFill>
                  <a:schemeClr val="tx1">
                    <a:lumMod val="65000"/>
                    <a:lumOff val="35000"/>
                  </a:schemeClr>
                </a:solidFill>
              </a:rPr>
              <a:t>Bilpooler</a:t>
            </a:r>
          </a:p>
          <a:p>
            <a:pPr>
              <a:lnSpc>
                <a:spcPct val="100000"/>
              </a:lnSpc>
            </a:pPr>
            <a:r>
              <a:rPr lang="sv-SE" i="1" dirty="0" smtClean="0">
                <a:solidFill>
                  <a:srgbClr val="FF0000"/>
                </a:solidFill>
              </a:rPr>
              <a:t>Styrmedel: bränsleskatter, kilometerskatt, förändrat reseavdrag, p-</a:t>
            </a:r>
            <a:r>
              <a:rPr lang="sv-SE" i="1" dirty="0" err="1" smtClean="0">
                <a:solidFill>
                  <a:srgbClr val="FF0000"/>
                </a:solidFill>
              </a:rPr>
              <a:t>tal,avgift</a:t>
            </a:r>
            <a:r>
              <a:rPr lang="sv-SE" i="1" dirty="0" smtClean="0">
                <a:solidFill>
                  <a:srgbClr val="FF0000"/>
                </a:solidFill>
              </a:rPr>
              <a:t>, mål, stadsmiljöavtal, planering..</a:t>
            </a:r>
          </a:p>
        </p:txBody>
      </p:sp>
      <p:sp>
        <p:nvSpPr>
          <p:cNvPr id="3" name="Rubrik 2"/>
          <p:cNvSpPr>
            <a:spLocks noGrp="1"/>
          </p:cNvSpPr>
          <p:nvPr>
            <p:ph type="title"/>
          </p:nvPr>
        </p:nvSpPr>
        <p:spPr>
          <a:xfrm>
            <a:off x="566864" y="953139"/>
            <a:ext cx="8983536" cy="799696"/>
          </a:xfrm>
        </p:spPr>
        <p:txBody>
          <a:bodyPr/>
          <a:lstStyle/>
          <a:p>
            <a:r>
              <a:rPr lang="sv-SE" dirty="0" smtClean="0"/>
              <a:t>Transporteffektivt samhälle</a:t>
            </a:r>
            <a:br>
              <a:rPr lang="sv-SE" dirty="0" smtClean="0"/>
            </a:br>
            <a:r>
              <a:rPr lang="sv-SE" sz="2000" i="1" dirty="0"/>
              <a:t>Scenario </a:t>
            </a:r>
            <a:r>
              <a:rPr lang="sv-SE" sz="2000" i="1" dirty="0" smtClean="0"/>
              <a:t>D2 </a:t>
            </a:r>
            <a:r>
              <a:rPr lang="sv-SE" sz="2000" i="1" dirty="0"/>
              <a:t>2030 - persontransporter</a:t>
            </a:r>
            <a:endParaRPr lang="sv-SE" sz="1800" i="1" dirty="0"/>
          </a:p>
        </p:txBody>
      </p:sp>
      <p:pic>
        <p:nvPicPr>
          <p:cNvPr id="9" name="Bildobjekt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5037" y="0"/>
            <a:ext cx="2156963" cy="1471605"/>
          </a:xfrm>
          <a:prstGeom prst="rect">
            <a:avLst/>
          </a:prstGeom>
        </p:spPr>
      </p:pic>
      <p:pic>
        <p:nvPicPr>
          <p:cNvPr id="5" name="Bildobjekt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1416" y="1471607"/>
            <a:ext cx="2150584" cy="1433723"/>
          </a:xfrm>
          <a:prstGeom prst="rect">
            <a:avLst/>
          </a:prstGeom>
        </p:spPr>
      </p:pic>
    </p:spTree>
    <p:extLst>
      <p:ext uri="{BB962C8B-B14F-4D97-AF65-F5344CB8AC3E}">
        <p14:creationId xmlns:p14="http://schemas.microsoft.com/office/powerpoint/2010/main" val="193562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D7173223-B33E-4077-ABD4-035AAFC9D125}"/>
    </a:ext>
  </a:extLst>
</a:theme>
</file>

<file path=ppt/theme/theme2.xml><?xml version="1.0" encoding="utf-8"?>
<a:theme xmlns:a="http://schemas.openxmlformats.org/drawingml/2006/main" name="Rubrik med logg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E4365195-2222-447E-85D5-E2E80D21DC30}"/>
    </a:ext>
  </a:extLst>
</a:theme>
</file>

<file path=ppt/theme/theme3.xml><?xml version="1.0" encoding="utf-8"?>
<a:theme xmlns:a="http://schemas.openxmlformats.org/drawingml/2006/main" name="Rubrik med logga, titel, datum och sidnr">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971F6B-2E0E-4396-8EB5-8D30FD8344A3}" vid="{BE482BF7-60C6-4C91-8161-795FAB4CA510}"/>
    </a:ext>
  </a:extLst>
</a:theme>
</file>

<file path=ppt/theme/theme4.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TrV_Colour">
      <a:dk1>
        <a:sysClr val="windowText" lastClr="000000"/>
      </a:dk1>
      <a:lt1>
        <a:sysClr val="window" lastClr="FFFFFF"/>
      </a:lt1>
      <a:dk2>
        <a:srgbClr val="000000"/>
      </a:dk2>
      <a:lt2>
        <a:srgbClr val="F8F8F8"/>
      </a:lt2>
      <a:accent1>
        <a:srgbClr val="D70000"/>
      </a:accent1>
      <a:accent2>
        <a:srgbClr val="505050"/>
      </a:accent2>
      <a:accent3>
        <a:srgbClr val="870000"/>
      </a:accent3>
      <a:accent4>
        <a:srgbClr val="FF0000"/>
      </a:accent4>
      <a:accent5>
        <a:srgbClr val="A0A0A0"/>
      </a:accent5>
      <a:accent6>
        <a:srgbClr val="5F0000"/>
      </a:accent6>
      <a:hlink>
        <a:srgbClr val="0070C0"/>
      </a:hlink>
      <a:folHlink>
        <a:srgbClr val="870000"/>
      </a:folHlink>
    </a:clrScheme>
    <a:fontScheme name="TrV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367596009F9AD4A84778F97E658C8C4" ma:contentTypeVersion="0" ma:contentTypeDescription="Skapa ett nytt dokument." ma:contentTypeScope="" ma:versionID="a5d8b7ed16fac578be136d6b93f4b9ee">
  <xsd:schema xmlns:xsd="http://www.w3.org/2001/XMLSchema" xmlns:xs="http://www.w3.org/2001/XMLSchema" xmlns:p="http://schemas.microsoft.com/office/2006/metadata/properties" targetNamespace="http://schemas.microsoft.com/office/2006/metadata/properties" ma:root="true" ma:fieldsID="988ddc45a2a1ba233d786d3fa5db79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4B4E73-29F5-4C44-AEDC-5752B130AE4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907995CE-3062-4DCB-913E-CA7C92E2CDC1}">
  <ds:schemaRefs>
    <ds:schemaRef ds:uri="http://schemas.microsoft.com/sharepoint/v3/contenttype/forms"/>
  </ds:schemaRefs>
</ds:datastoreItem>
</file>

<file path=customXml/itemProps3.xml><?xml version="1.0" encoding="utf-8"?>
<ds:datastoreItem xmlns:ds="http://schemas.openxmlformats.org/officeDocument/2006/customXml" ds:itemID="{0030B80B-8668-4F91-9FC1-3628EE262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Presentation_Trafikverket</Template>
  <TotalTime>1403</TotalTime>
  <Words>3643</Words>
  <Application>Microsoft Office PowerPoint</Application>
  <PresentationFormat>Bredbild</PresentationFormat>
  <Paragraphs>458</Paragraphs>
  <Slides>35</Slides>
  <Notes>22</Notes>
  <HiddenSlides>4</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35</vt:i4>
      </vt:variant>
    </vt:vector>
  </HeadingPairs>
  <TitlesOfParts>
    <vt:vector size="42" baseType="lpstr">
      <vt:lpstr>Arial</vt:lpstr>
      <vt:lpstr>Calibri</vt:lpstr>
      <vt:lpstr>Symbol</vt:lpstr>
      <vt:lpstr>Times New Roman</vt:lpstr>
      <vt:lpstr>Start</vt:lpstr>
      <vt:lpstr>Rubrik med logga</vt:lpstr>
      <vt:lpstr>Rubrik med logga, titel, datum och sidnr</vt:lpstr>
      <vt:lpstr>PowerPoint-presentation</vt:lpstr>
      <vt:lpstr>Scenario som når klimatmålet på ett hållbart sätt</vt:lpstr>
      <vt:lpstr>Mål i klimatpolitiskt ramverk</vt:lpstr>
      <vt:lpstr>Behov av nya åtgärder och styrmedel Vägtrafikens utsläpp med beslutade åtgärder och styrmedel</vt:lpstr>
      <vt:lpstr>Tre sätt att minska trafikens utsläpp</vt:lpstr>
      <vt:lpstr>PowerPoint-presentation</vt:lpstr>
      <vt:lpstr>PowerPoint-presentation</vt:lpstr>
      <vt:lpstr>Alla tre insatsområdena behövs i omställningen</vt:lpstr>
      <vt:lpstr>Transporteffektivt samhälle Scenario D2 2030 - persontransporter</vt:lpstr>
      <vt:lpstr>Åtgärder och styrmedel transporteffektivt samhälle i scenario D2 hög transporteffektivisering</vt:lpstr>
      <vt:lpstr>Transporteffektivt samhälle Scenario D2 2030 - godstransporter</vt:lpstr>
      <vt:lpstr>Energieffektivitet i fordon och framförande I klimatscenarier</vt:lpstr>
      <vt:lpstr>Elektrifiering nya lätta fordon I referensscenariot och klimatscenarier </vt:lpstr>
      <vt:lpstr>PowerPoint-presentation</vt:lpstr>
      <vt:lpstr>Utveckling av nya personbilars energieffektivitet CO2 NEDC i klimatscenarier</vt:lpstr>
      <vt:lpstr>Biodrivmedelsanvändning</vt:lpstr>
      <vt:lpstr>Körkostnad personbil och lastbil</vt:lpstr>
      <vt:lpstr>Utveckling persontransportarbete</vt:lpstr>
      <vt:lpstr>Utveckling transportarbete personbil  i olika regioner</vt:lpstr>
      <vt:lpstr>Utveckling transportarbete kollektivtrafik  i olika regioner</vt:lpstr>
      <vt:lpstr>Utveckling transportarbete gång o cykel  i olika regioner</vt:lpstr>
      <vt:lpstr>Biltrafikarbetet fördelat på ärende</vt:lpstr>
      <vt:lpstr>Gång, cykel och kollektivtrafik i scenario D2 2017 och 2030</vt:lpstr>
      <vt:lpstr>Bidrag till andra hållbarhetsmål I scenario transporteffektivt</vt:lpstr>
      <vt:lpstr>PowerPoint-presentation</vt:lpstr>
      <vt:lpstr>Långsiktiga mål för Trafikverket</vt:lpstr>
      <vt:lpstr>Samband mellan täthet och bilanvändning</vt:lpstr>
      <vt:lpstr>På väg mot ett mer transporteffektivt samhälle</vt:lpstr>
      <vt:lpstr>Kollektivtrafiknära lokalisering</vt:lpstr>
      <vt:lpstr>Kapacitetsstark attraktiv kollektivtrafik</vt:lpstr>
      <vt:lpstr>Funktionsblandning</vt:lpstr>
      <vt:lpstr>Faktorer som påverkar hur långt vi går</vt:lpstr>
      <vt:lpstr>Gångvänliga miljöer och kollektivtrafik</vt:lpstr>
      <vt:lpstr>Attraktiv och säker cykelmiljö</vt:lpstr>
      <vt:lpstr>Sammanfattning</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Johansson Håkan, PLkvm</dc:creator>
  <cp:lastModifiedBy>tina.sahlander@trafikverket.se</cp:lastModifiedBy>
  <cp:revision>50</cp:revision>
  <dcterms:created xsi:type="dcterms:W3CDTF">2019-12-11T06:33:48Z</dcterms:created>
  <dcterms:modified xsi:type="dcterms:W3CDTF">2020-02-11T13:28:58Z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0x010100A367596009F9AD4A84778F97E658C8C4</vt:lpwstr>
  </property>
  <property fmtid="{D5CDD505-2E9C-101B-9397-08002B2CF9AE}" pid="3" name="TrvDocumentType">
    <vt:lpwstr>32</vt:lpwstr>
  </property>
  <property fmtid="{D5CDD505-2E9C-101B-9397-08002B2CF9AE}" pid="4" name="TrvDocumentTemplateOwner">
    <vt:lpwstr>277</vt:lpwstr>
  </property>
  <property fmtid="{D5CDD505-2E9C-101B-9397-08002B2CF9AE}" pid="5" name="TrvDocumentTemplateStatus">
    <vt:lpwstr>Ska distribueras</vt:lpwstr>
  </property>
  <property fmtid="{D5CDD505-2E9C-101B-9397-08002B2CF9AE}" pid="6" name="TrvDocumentTemplateTitle">
    <vt:lpwstr>Presentation_Trafikverket</vt:lpwstr>
  </property>
  <property fmtid="{D5CDD505-2E9C-101B-9397-08002B2CF9AE}" pid="7" name="TrvDocumentTemplateDescription">
    <vt:lpwstr>PPT-mall, widescreen, som ska användas av verksamheten för att skapa presentationer.</vt:lpwstr>
  </property>
  <property fmtid="{D5CDD505-2E9C-101B-9397-08002B2CF9AE}" pid="8" name="TrvDocumentTemplateContact">
    <vt:lpwstr>579</vt:lpwstr>
  </property>
  <property fmtid="{D5CDD505-2E9C-101B-9397-08002B2CF9AE}" pid="9" name="TrvDocumentTemplateOwnerTaxHTField0">
    <vt:lpwstr>KM Kommunikation|65ba4904-7f87-411a-bf82-b389570b62aa</vt:lpwstr>
  </property>
  <property fmtid="{D5CDD505-2E9C-101B-9397-08002B2CF9AE}" pid="10" name="TrvDocumentTemplateCategoryTaxHTField0">
    <vt:lpwstr/>
  </property>
  <property fmtid="{D5CDD505-2E9C-101B-9397-08002B2CF9AE}" pid="11" name="TrvDocumentTemplateCategory">
    <vt:lpwstr/>
  </property>
</Properties>
</file>