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4"/>
  </p:sldMasterIdLst>
  <p:notesMasterIdLst>
    <p:notesMasterId r:id="rId11"/>
  </p:notesMasterIdLst>
  <p:sldIdLst>
    <p:sldId id="258" r:id="rId5"/>
    <p:sldId id="259" r:id="rId6"/>
    <p:sldId id="260" r:id="rId7"/>
    <p:sldId id="263" r:id="rId8"/>
    <p:sldId id="279" r:id="rId9"/>
    <p:sldId id="270" r:id="rId10"/>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498" autoAdjust="0"/>
  </p:normalViewPr>
  <p:slideViewPr>
    <p:cSldViewPr>
      <p:cViewPr varScale="1">
        <p:scale>
          <a:sx n="87" d="100"/>
          <a:sy n="87" d="100"/>
        </p:scale>
        <p:origin x="2304" y="84"/>
      </p:cViewPr>
      <p:guideLst>
        <p:guide orient="horz" pos="2160"/>
        <p:guide pos="2880"/>
      </p:guideLst>
    </p:cSldViewPr>
  </p:slideViewPr>
  <p:notesTextViewPr>
    <p:cViewPr>
      <p:scale>
        <a:sx n="1" d="1"/>
        <a:sy n="1" d="1"/>
      </p:scale>
      <p:origin x="0" y="-402"/>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417F680-2F45-45C3-BB97-AE7FAE6CB62E}" type="datetimeFigureOut">
              <a:rPr lang="sv-SE" smtClean="0"/>
              <a:t>2020-11-25</a:t>
            </a:fld>
            <a:endParaRPr lang="sv-SE"/>
          </a:p>
        </p:txBody>
      </p:sp>
      <p:sp>
        <p:nvSpPr>
          <p:cNvPr id="4" name="Platshållare för bildobjekt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2B0D47B-22BE-4127-BFA9-B411F7836D1E}" type="slidenum">
              <a:rPr lang="sv-SE" smtClean="0"/>
              <a:t>‹#›</a:t>
            </a:fld>
            <a:endParaRPr lang="sv-SE"/>
          </a:p>
        </p:txBody>
      </p:sp>
    </p:spTree>
    <p:extLst>
      <p:ext uri="{BB962C8B-B14F-4D97-AF65-F5344CB8AC3E}">
        <p14:creationId xmlns:p14="http://schemas.microsoft.com/office/powerpoint/2010/main" val="3702741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200" b="0" i="0" u="none" strike="noStrike" kern="1200" baseline="0" dirty="0">
              <a:solidFill>
                <a:schemeClr val="tx1"/>
              </a:solidFill>
              <a:latin typeface="+mn-lt"/>
              <a:ea typeface="+mn-ea"/>
              <a:cs typeface="+mn-cs"/>
            </a:endParaRPr>
          </a:p>
          <a:p>
            <a:endParaRPr lang="sv-SE" dirty="0"/>
          </a:p>
        </p:txBody>
      </p:sp>
      <p:sp>
        <p:nvSpPr>
          <p:cNvPr id="4" name="Platshållare för bildnummer 3"/>
          <p:cNvSpPr>
            <a:spLocks noGrp="1"/>
          </p:cNvSpPr>
          <p:nvPr>
            <p:ph type="sldNum" sz="quarter" idx="5"/>
          </p:nvPr>
        </p:nvSpPr>
        <p:spPr/>
        <p:txBody>
          <a:bodyPr/>
          <a:lstStyle/>
          <a:p>
            <a:fld id="{E2B0D47B-22BE-4127-BFA9-B411F7836D1E}" type="slidenum">
              <a:rPr lang="sv-SE" smtClean="0"/>
              <a:t>1</a:t>
            </a:fld>
            <a:endParaRPr lang="sv-SE"/>
          </a:p>
        </p:txBody>
      </p:sp>
    </p:spTree>
    <p:extLst>
      <p:ext uri="{BB962C8B-B14F-4D97-AF65-F5344CB8AC3E}">
        <p14:creationId xmlns:p14="http://schemas.microsoft.com/office/powerpoint/2010/main" val="778837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200" b="0" i="0" u="none" strike="noStrike" kern="1200" baseline="0" dirty="0">
              <a:solidFill>
                <a:schemeClr val="tx1"/>
              </a:solidFill>
              <a:latin typeface="+mn-lt"/>
              <a:ea typeface="+mn-ea"/>
              <a:cs typeface="+mn-cs"/>
            </a:endParaRPr>
          </a:p>
          <a:p>
            <a:r>
              <a:rPr lang="sv-SE" sz="1200" b="0" i="0" u="none" strike="noStrike" kern="1200" baseline="0" dirty="0" err="1">
                <a:solidFill>
                  <a:schemeClr val="tx1"/>
                </a:solidFill>
                <a:latin typeface="+mn-lt"/>
                <a:ea typeface="+mn-ea"/>
                <a:cs typeface="+mn-cs"/>
              </a:rPr>
              <a:t>HållSam</a:t>
            </a:r>
            <a:r>
              <a:rPr lang="sv-SE" sz="1200" b="0" i="0" u="none" strike="noStrike" kern="1200" baseline="0" dirty="0">
                <a:solidFill>
                  <a:schemeClr val="tx1"/>
                </a:solidFill>
                <a:latin typeface="+mn-lt"/>
                <a:ea typeface="+mn-ea"/>
                <a:cs typeface="+mn-cs"/>
              </a:rPr>
              <a:t> har varit ett tvåårigt utvecklingsprojekt som syftat till att i samverkan med andra aktörer i Dalarna höja ambitionsnivåer, kunskap och kompetens inom hållbar och resurseffektiv samhällsplanering i Dalarna. Projektet har fokuserat på att integrera miljömässiga hållbarhetsfrågor i samhällsplaneringen, med särskild tyngd på energi- och klimataspekterna.</a:t>
            </a:r>
          </a:p>
          <a:p>
            <a:endParaRPr lang="sv-SE"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baseline="0" dirty="0" err="1">
                <a:solidFill>
                  <a:schemeClr val="tx1"/>
                </a:solidFill>
                <a:latin typeface="+mn-lt"/>
                <a:ea typeface="+mn-ea"/>
                <a:cs typeface="+mn-cs"/>
              </a:rPr>
              <a:t>HållSam</a:t>
            </a:r>
            <a:r>
              <a:rPr lang="sv-SE" sz="1200" b="0" i="0" u="none" strike="noStrike" kern="1200" baseline="0" dirty="0">
                <a:solidFill>
                  <a:schemeClr val="tx1"/>
                </a:solidFill>
                <a:latin typeface="+mn-lt"/>
                <a:ea typeface="+mn-ea"/>
                <a:cs typeface="+mn-cs"/>
              </a:rPr>
              <a:t>-projektet har letts av länsstyrelsen men har varit ett samarbete mellan statliga, regionala och kommunala samhällsbyggnadsaktörer i Dalarna. </a:t>
            </a:r>
          </a:p>
          <a:p>
            <a:endParaRPr lang="sv-SE" sz="1200" b="0" i="0" u="none" strike="noStrike" kern="1200" baseline="0" dirty="0">
              <a:solidFill>
                <a:schemeClr val="tx1"/>
              </a:solidFill>
              <a:latin typeface="+mn-lt"/>
              <a:ea typeface="+mn-ea"/>
              <a:cs typeface="+mn-cs"/>
            </a:endParaRPr>
          </a:p>
          <a:p>
            <a:r>
              <a:rPr lang="sv-SE" sz="1200" b="0" i="0" u="none" strike="noStrike" kern="1200" baseline="0" dirty="0">
                <a:solidFill>
                  <a:schemeClr val="tx1"/>
                </a:solidFill>
                <a:latin typeface="+mn-lt"/>
                <a:ea typeface="+mn-ea"/>
                <a:cs typeface="+mn-cs"/>
              </a:rPr>
              <a:t>Projektet har drivits med ekonomiska medel från Energimyndighetens stödprogram Lokal och regional kapacitetsutveckling för energiomställning och minskad klimatpåverkan.</a:t>
            </a:r>
          </a:p>
          <a:p>
            <a:endParaRPr lang="sv-SE" sz="1200" b="0" i="0" u="none" strike="noStrike" kern="1200" baseline="0" dirty="0">
              <a:solidFill>
                <a:schemeClr val="tx1"/>
              </a:solidFill>
              <a:latin typeface="+mn-lt"/>
              <a:ea typeface="+mn-ea"/>
              <a:cs typeface="+mn-cs"/>
            </a:endParaRPr>
          </a:p>
          <a:p>
            <a:r>
              <a:rPr lang="sv-SE" sz="1200" b="0" i="0" u="none" strike="noStrike" kern="1200" baseline="0" dirty="0" err="1">
                <a:solidFill>
                  <a:schemeClr val="tx1"/>
                </a:solidFill>
                <a:latin typeface="+mn-lt"/>
                <a:ea typeface="+mn-ea"/>
                <a:cs typeface="+mn-cs"/>
              </a:rPr>
              <a:t>HållSam</a:t>
            </a:r>
            <a:r>
              <a:rPr lang="sv-SE" sz="1200" b="0" i="0" u="none" strike="noStrike" kern="1200" baseline="0" dirty="0">
                <a:solidFill>
                  <a:schemeClr val="tx1"/>
                </a:solidFill>
                <a:latin typeface="+mn-lt"/>
                <a:ea typeface="+mn-ea"/>
                <a:cs typeface="+mn-cs"/>
              </a:rPr>
              <a:t>-projektet byggde vidare på tidigare erfarenheter från tidigare forsknings- och utvecklingsprojekt i Dalarna, bland annat Den Uthålliga regionen och Samskapande samhällsplanering som högskolan och ett antal Dala-kommuner medverkat i. </a:t>
            </a:r>
          </a:p>
          <a:p>
            <a:endParaRPr lang="sv-SE" sz="1200" b="0" i="0" u="none" strike="noStrike" kern="1200" baseline="0" dirty="0">
              <a:solidFill>
                <a:schemeClr val="tx1"/>
              </a:solidFill>
              <a:latin typeface="+mn-lt"/>
              <a:ea typeface="+mn-ea"/>
              <a:cs typeface="+mn-cs"/>
            </a:endParaRPr>
          </a:p>
          <a:p>
            <a:endParaRPr lang="sv-SE" dirty="0"/>
          </a:p>
        </p:txBody>
      </p:sp>
      <p:sp>
        <p:nvSpPr>
          <p:cNvPr id="4" name="Platshållare för bildnummer 3"/>
          <p:cNvSpPr>
            <a:spLocks noGrp="1"/>
          </p:cNvSpPr>
          <p:nvPr>
            <p:ph type="sldNum" sz="quarter" idx="5"/>
          </p:nvPr>
        </p:nvSpPr>
        <p:spPr/>
        <p:txBody>
          <a:bodyPr/>
          <a:lstStyle/>
          <a:p>
            <a:fld id="{E2B0D47B-22BE-4127-BFA9-B411F7836D1E}" type="slidenum">
              <a:rPr lang="sv-SE" smtClean="0"/>
              <a:t>2</a:t>
            </a:fld>
            <a:endParaRPr lang="sv-SE"/>
          </a:p>
        </p:txBody>
      </p:sp>
    </p:spTree>
    <p:extLst>
      <p:ext uri="{BB962C8B-B14F-4D97-AF65-F5344CB8AC3E}">
        <p14:creationId xmlns:p14="http://schemas.microsoft.com/office/powerpoint/2010/main" val="3611446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Inom </a:t>
            </a:r>
            <a:r>
              <a:rPr lang="sv-SE" dirty="0" err="1"/>
              <a:t>HållSam</a:t>
            </a:r>
            <a:r>
              <a:rPr lang="sv-SE" dirty="0"/>
              <a:t> har vi arbetat på två samverkansnivåer: Forum och Arena.</a:t>
            </a:r>
          </a:p>
          <a:p>
            <a:endParaRPr lang="sv-SE" dirty="0"/>
          </a:p>
          <a:p>
            <a:r>
              <a:rPr lang="sv-SE" dirty="0"/>
              <a:t>FORUM – dvs mötesplatser för alla som är intresserade av hållbar samhällsplanering. Bedrivits genom öppna konferenser och seminarier (numera </a:t>
            </a:r>
            <a:r>
              <a:rPr lang="sv-SE" dirty="0" err="1"/>
              <a:t>webbinarier</a:t>
            </a:r>
            <a:r>
              <a:rPr lang="sv-SE" dirty="0"/>
              <a:t>) arbetat i dubbelriktning: dels genom föredrag där experter inom olika områden (praktiker, forskare m </a:t>
            </a:r>
            <a:r>
              <a:rPr lang="sv-SE" dirty="0" err="1"/>
              <a:t>fl</a:t>
            </a:r>
            <a:r>
              <a:rPr lang="sv-SE" dirty="0"/>
              <a:t>) delar med sig av sin kunskap och erfarenheter och dels genom workshops och andra interaktiva moment där deltagarna varit med och delat med sig av sina kunskaper och erfarenheter från praktiken. </a:t>
            </a:r>
          </a:p>
          <a:p>
            <a:r>
              <a:rPr lang="sv-SE" dirty="0"/>
              <a:t>Här lyfts olika aspekter av hållbar samhällsplanering upp, både inom olika sakområden/sektorer och vad gäller planeringens organisation och processer.</a:t>
            </a:r>
          </a:p>
          <a:p>
            <a:endParaRPr lang="sv-SE" dirty="0"/>
          </a:p>
          <a:p>
            <a:endParaRPr lang="sv-SE" dirty="0"/>
          </a:p>
          <a:p>
            <a:r>
              <a:rPr lang="sv-SE" dirty="0"/>
              <a:t>ARENA -  Alla Dalakommuner bjöds in att involvera sig mer aktivt och ta del av </a:t>
            </a:r>
            <a:r>
              <a:rPr lang="sv-SE" dirty="0" err="1"/>
              <a:t>Hållsams</a:t>
            </a:r>
            <a:r>
              <a:rPr lang="sv-SE" dirty="0"/>
              <a:t> planeringsstöd. Fyra kommuner valde att delta med ett planeringsprojekt i respektive kommun. </a:t>
            </a:r>
          </a:p>
          <a:p>
            <a:endParaRPr lang="sv-SE" dirty="0"/>
          </a:p>
          <a:p>
            <a:r>
              <a:rPr lang="sv-SE" dirty="0"/>
              <a:t>Planeringsstödet bestod av att forskare (tillika planeringspraktiker) från Högskolan Dalarna tillsammans med projektansvariga i respektive kommun arbetade fram en workshopbaserad arbetsprocess som anpassat efter kommunens och planeringsprojektets specifika behov kopplat till hållbar utveckling. Forskarna fungerade som workshopledare/</a:t>
            </a:r>
            <a:r>
              <a:rPr lang="sv-SE" dirty="0" err="1"/>
              <a:t>faciliatorer</a:t>
            </a:r>
            <a:r>
              <a:rPr lang="sv-SE" dirty="0"/>
              <a:t> i de tvärsektoriella workshops som genomfördes i de olika kommunerna. </a:t>
            </a:r>
          </a:p>
          <a:p>
            <a:endParaRPr lang="sv-SE" dirty="0"/>
          </a:p>
          <a:p>
            <a:r>
              <a:rPr lang="sv-SE" dirty="0"/>
              <a:t>Metodiken baserades på kunskaper och erfarenheter från tidigare forsknings- och utvecklingsprojekt.</a:t>
            </a:r>
          </a:p>
          <a:p>
            <a:endParaRPr lang="sv-SE" sz="1200" b="0" i="0" u="none" strike="noStrike" kern="1200" baseline="0" dirty="0">
              <a:solidFill>
                <a:schemeClr val="tx1"/>
              </a:solidFill>
              <a:latin typeface="+mn-lt"/>
              <a:ea typeface="+mn-ea"/>
              <a:cs typeface="+mn-cs"/>
            </a:endParaRPr>
          </a:p>
          <a:p>
            <a:endParaRPr lang="sv-SE" dirty="0"/>
          </a:p>
          <a:p>
            <a:endParaRPr lang="sv-SE" dirty="0"/>
          </a:p>
        </p:txBody>
      </p:sp>
      <p:sp>
        <p:nvSpPr>
          <p:cNvPr id="4" name="Platshållare för bildnummer 3"/>
          <p:cNvSpPr>
            <a:spLocks noGrp="1"/>
          </p:cNvSpPr>
          <p:nvPr>
            <p:ph type="sldNum" sz="quarter" idx="5"/>
          </p:nvPr>
        </p:nvSpPr>
        <p:spPr/>
        <p:txBody>
          <a:bodyPr/>
          <a:lstStyle/>
          <a:p>
            <a:fld id="{E2B0D47B-22BE-4127-BFA9-B411F7836D1E}" type="slidenum">
              <a:rPr lang="sv-SE" smtClean="0"/>
              <a:t>3</a:t>
            </a:fld>
            <a:endParaRPr lang="sv-SE"/>
          </a:p>
        </p:txBody>
      </p:sp>
    </p:spTree>
    <p:extLst>
      <p:ext uri="{BB962C8B-B14F-4D97-AF65-F5344CB8AC3E}">
        <p14:creationId xmlns:p14="http://schemas.microsoft.com/office/powerpoint/2010/main" val="2232114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Behovet av samarbete och ny kunskap kan variera. Både över tid och mellan olika kommuner. Vissa frågor kanske kräver större samverkan mellan kommuner inom en viss storlek, andra beroende på var de är lokaliserade i länet. Behovet kan även vara kopplat till olika utvecklingsstråk, eller något annat.</a:t>
            </a:r>
          </a:p>
          <a:p>
            <a:endParaRPr lang="sv-SE" dirty="0"/>
          </a:p>
          <a:p>
            <a:r>
              <a:rPr lang="sv-SE" dirty="0"/>
              <a:t>Vad vi vill visa med den här bilden är att ett fortsatt samarbete kan se ut på olika sätt, beroende på vilka behov som finns och lyfts upp. Det behöver inte vara ”</a:t>
            </a:r>
            <a:r>
              <a:rPr lang="sv-SE" dirty="0" err="1"/>
              <a:t>one</a:t>
            </a:r>
            <a:r>
              <a:rPr lang="sv-SE" dirty="0"/>
              <a:t> </a:t>
            </a:r>
            <a:r>
              <a:rPr lang="sv-SE" dirty="0" err="1"/>
              <a:t>size</a:t>
            </a:r>
            <a:r>
              <a:rPr lang="sv-SE" dirty="0"/>
              <a:t> fits all”.</a:t>
            </a:r>
          </a:p>
          <a:p>
            <a:endParaRPr lang="sv-SE" dirty="0"/>
          </a:p>
        </p:txBody>
      </p:sp>
      <p:sp>
        <p:nvSpPr>
          <p:cNvPr id="4" name="Platshållare för bildnummer 3"/>
          <p:cNvSpPr>
            <a:spLocks noGrp="1"/>
          </p:cNvSpPr>
          <p:nvPr>
            <p:ph type="sldNum" sz="quarter" idx="5"/>
          </p:nvPr>
        </p:nvSpPr>
        <p:spPr/>
        <p:txBody>
          <a:bodyPr/>
          <a:lstStyle/>
          <a:p>
            <a:fld id="{E2B0D47B-22BE-4127-BFA9-B411F7836D1E}" type="slidenum">
              <a:rPr lang="sv-SE" smtClean="0"/>
              <a:t>4</a:t>
            </a:fld>
            <a:endParaRPr lang="sv-SE"/>
          </a:p>
        </p:txBody>
      </p:sp>
    </p:spTree>
    <p:extLst>
      <p:ext uri="{BB962C8B-B14F-4D97-AF65-F5344CB8AC3E}">
        <p14:creationId xmlns:p14="http://schemas.microsoft.com/office/powerpoint/2010/main" val="3672403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a:r>
              <a:rPr lang="sv-SE" sz="1200" i="0" dirty="0"/>
              <a:t>Projektmålen enligt ansökan hos EM:</a:t>
            </a:r>
          </a:p>
          <a:p>
            <a:pPr algn="l"/>
            <a:endParaRPr lang="sv-SE" sz="1200" i="0" dirty="0"/>
          </a:p>
          <a:p>
            <a:pPr algn="l"/>
            <a:r>
              <a:rPr lang="sv-SE" sz="1200" i="0" dirty="0"/>
              <a:t>”Arrangera forum för kunskapsöverföring och metodutveckling inom hållbar samhällsplanering i syfte att öka kapaciteten i deltagande kommuner och övriga organisationer”</a:t>
            </a:r>
          </a:p>
          <a:p>
            <a:pPr algn="l"/>
            <a:endParaRPr lang="sv-SE" sz="120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latin typeface="+mn-lt"/>
              </a:rPr>
              <a:t>”Framtagande av minst ett kunskapsunderlag i syfte att öka fokus på den regionala och mellankommunala nivån i samhällsplaneringen”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latin typeface="+mn-lt"/>
              </a:rPr>
              <a:t>”Genomförande, dokumentation och kommunikation av fyra nyckelprojekt i fyra kommuner där metoder och arbetssätt med hög klimat- och energirelevans tillämpas och utvecklas”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latin typeface="+mn-lt"/>
              </a:rPr>
              <a:t>”Ta fram förslag på fortsatt regional samverkan för en hållbar samhällsplanering”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latin typeface="+mn-lt"/>
              </a:rPr>
              <a:t>”Ta fram förslag på minimikrav för verksam tillämpning av ett antal olika aspekter i samhällsplaneringen, det så kallade Dalaribba och nå överenskommelse med minst åtta kommuner om att tillämpa Dalaribba”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latin typeface="+mn-lt"/>
              </a:rPr>
              <a:t>”Se över möjligheten att utveckla uppföljningen mot mer uppföljning av planeringens effekter i den byggda miljön”</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latin typeface="+mn-lt"/>
            </a:endParaRPr>
          </a:p>
          <a:p>
            <a:pPr algn="l"/>
            <a:endParaRPr lang="sv-SE" sz="1200" i="1" dirty="0"/>
          </a:p>
        </p:txBody>
      </p:sp>
      <p:sp>
        <p:nvSpPr>
          <p:cNvPr id="4" name="Platshållare för bildnummer 3"/>
          <p:cNvSpPr>
            <a:spLocks noGrp="1"/>
          </p:cNvSpPr>
          <p:nvPr>
            <p:ph type="sldNum" sz="quarter" idx="10"/>
          </p:nvPr>
        </p:nvSpPr>
        <p:spPr/>
        <p:txBody>
          <a:bodyPr/>
          <a:lstStyle/>
          <a:p>
            <a:fld id="{1A540862-76C0-4CB5-A682-488C984B72B0}" type="slidenum">
              <a:rPr lang="sv-SE" smtClean="0"/>
              <a:t>5</a:t>
            </a:fld>
            <a:endParaRPr lang="sv-SE" dirty="0"/>
          </a:p>
        </p:txBody>
      </p:sp>
    </p:spTree>
    <p:extLst>
      <p:ext uri="{BB962C8B-B14F-4D97-AF65-F5344CB8AC3E}">
        <p14:creationId xmlns:p14="http://schemas.microsoft.com/office/powerpoint/2010/main" val="2703144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a:r>
              <a:rPr lang="sv-SE" sz="1200" dirty="0">
                <a:latin typeface="+mn-lt"/>
              </a:rPr>
              <a:t>Effektmålen enligt ansökan hos EM:</a:t>
            </a:r>
          </a:p>
          <a:p>
            <a:pPr algn="l"/>
            <a:endParaRPr lang="sv-SE" sz="1200" dirty="0">
              <a:latin typeface="+mn-lt"/>
            </a:endParaRPr>
          </a:p>
          <a:p>
            <a:pPr algn="l"/>
            <a:r>
              <a:rPr lang="sv-SE" sz="1200" dirty="0">
                <a:latin typeface="+mn-lt"/>
              </a:rPr>
              <a:t>Dalarna bidrar i högre grad än idag genom samhällsplaneringen till de nationella miljömålen </a:t>
            </a:r>
            <a:r>
              <a:rPr lang="sv-SE" sz="1200" b="1" dirty="0">
                <a:latin typeface="+mn-lt"/>
              </a:rPr>
              <a:t>Begränsad</a:t>
            </a:r>
            <a:r>
              <a:rPr lang="sv-SE" sz="1200" dirty="0">
                <a:latin typeface="+mn-lt"/>
              </a:rPr>
              <a:t> </a:t>
            </a:r>
            <a:r>
              <a:rPr lang="sv-SE" sz="1200" b="1" dirty="0">
                <a:latin typeface="+mn-lt"/>
              </a:rPr>
              <a:t>klimatpåverkan</a:t>
            </a:r>
            <a:r>
              <a:rPr lang="sv-SE" sz="1200" dirty="0">
                <a:latin typeface="+mn-lt"/>
              </a:rPr>
              <a:t> och </a:t>
            </a:r>
            <a:r>
              <a:rPr lang="sv-SE" sz="1200" b="1" dirty="0">
                <a:latin typeface="+mn-lt"/>
              </a:rPr>
              <a:t>God bebyggd miljö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latin typeface="+mn-lt"/>
              </a:rPr>
              <a:t>samt de globala hållbarhetsmålen </a:t>
            </a:r>
            <a:r>
              <a:rPr lang="sv-SE" sz="1200" b="1" dirty="0">
                <a:latin typeface="+mn-lt"/>
              </a:rPr>
              <a:t>Hållbara städer och samhällen,</a:t>
            </a:r>
            <a:r>
              <a:rPr lang="sv-SE" sz="1200" dirty="0">
                <a:latin typeface="+mn-lt"/>
              </a:rPr>
              <a:t> </a:t>
            </a:r>
            <a:r>
              <a:rPr lang="sv-SE" sz="1200" b="1" dirty="0">
                <a:latin typeface="+mn-lt"/>
              </a:rPr>
              <a:t>Hållbar energi för alla </a:t>
            </a:r>
            <a:r>
              <a:rPr lang="sv-SE" sz="1200" b="0" dirty="0">
                <a:latin typeface="+mn-lt"/>
              </a:rPr>
              <a:t>och </a:t>
            </a:r>
            <a:r>
              <a:rPr lang="sv-SE" sz="1200" b="1" dirty="0">
                <a:latin typeface="+mn-lt"/>
              </a:rPr>
              <a:t>Bekämpa klimatförändringarna</a:t>
            </a:r>
          </a:p>
          <a:p>
            <a:pPr algn="l"/>
            <a:endParaRPr lang="sv-SE" sz="120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latin typeface="+mn-lt"/>
              </a:rPr>
              <a:t>Den regionala och mellankommunala nivån i samhällsplaneringen har påtagligt förstärkts (stärkt institutionell kapacitet) genom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sv-SE" sz="1200" dirty="0">
                <a:latin typeface="+mn-lt"/>
              </a:rPr>
              <a:t>ökad kunskap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sv-SE" sz="1200" dirty="0">
                <a:latin typeface="+mn-lt"/>
              </a:rPr>
              <a:t>samverkan med andra sektorer, aktörer och planeringsnivåer (lokalt och regionalt)</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sv-SE" sz="1200" dirty="0">
                <a:latin typeface="+mn-lt"/>
              </a:rPr>
              <a:t>samsyn</a:t>
            </a:r>
            <a:endParaRPr lang="sv-SE" dirty="0"/>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latin typeface="+mn-lt"/>
              </a:rPr>
              <a:t>”Tillämpningen av samhällsplaneringen i Dalarnas kommuner har blivit påtagligt mer klimatsmart och hållbar:</a:t>
            </a:r>
          </a:p>
          <a:p>
            <a:endParaRPr lang="sv-SE" dirty="0"/>
          </a:p>
          <a:p>
            <a:r>
              <a:rPr lang="sv-SE" dirty="0"/>
              <a:t>Institutionell kapacitet, behöver: kunskapsresurser, relationella resurser och genomförandeförmåga. Stabila och förutsägbara, men också tillräckligt flexibla för att reagera på samhällsutmaningar.</a:t>
            </a:r>
          </a:p>
          <a:p>
            <a:pPr defTabSz="881939">
              <a:defRPr/>
            </a:pPr>
            <a:r>
              <a:rPr lang="sv-SE" dirty="0"/>
              <a:t>Nätverk har stor betydelse - </a:t>
            </a:r>
            <a:r>
              <a:rPr lang="sv-SE" dirty="0" err="1"/>
              <a:t>hirarkiskt</a:t>
            </a:r>
            <a:r>
              <a:rPr lang="sv-SE" dirty="0"/>
              <a:t> är skört. Det horisontella, icke personberoende, är mer stabilt, men kräver samordning och kontinuitet. Behöver  integrera nätverket med varandra. </a:t>
            </a:r>
            <a:r>
              <a:rPr lang="sv-SE" b="1" dirty="0"/>
              <a:t>Förmåga att mobilisera. </a:t>
            </a:r>
            <a:r>
              <a:rPr lang="sv-SE" dirty="0"/>
              <a:t>Informella arenor. Nu fokus, avgränsa, hitta synergier med befintliga nätverk och projekt. Underlag för fortsatt arbete.</a:t>
            </a:r>
          </a:p>
          <a:p>
            <a:endParaRPr lang="sv-SE" dirty="0"/>
          </a:p>
        </p:txBody>
      </p:sp>
      <p:sp>
        <p:nvSpPr>
          <p:cNvPr id="4" name="Platshållare för bildnummer 3"/>
          <p:cNvSpPr>
            <a:spLocks noGrp="1"/>
          </p:cNvSpPr>
          <p:nvPr>
            <p:ph type="sldNum" sz="quarter" idx="10"/>
          </p:nvPr>
        </p:nvSpPr>
        <p:spPr/>
        <p:txBody>
          <a:bodyPr/>
          <a:lstStyle/>
          <a:p>
            <a:fld id="{1A540862-76C0-4CB5-A682-488C984B72B0}" type="slidenum">
              <a:rPr lang="sv-SE" smtClean="0"/>
              <a:t>6</a:t>
            </a:fld>
            <a:endParaRPr lang="sv-SE" dirty="0"/>
          </a:p>
        </p:txBody>
      </p:sp>
    </p:spTree>
    <p:extLst>
      <p:ext uri="{BB962C8B-B14F-4D97-AF65-F5344CB8AC3E}">
        <p14:creationId xmlns:p14="http://schemas.microsoft.com/office/powerpoint/2010/main" val="1959425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080000" y="1648800"/>
            <a:ext cx="6912000" cy="1214910"/>
          </a:xfrm>
        </p:spPr>
        <p:txBody>
          <a:bodyPr anchor="b">
            <a:noAutofit/>
          </a:bodyPr>
          <a:lstStyle>
            <a:lvl1pPr algn="ctr">
              <a:defRPr sz="4000" b="1" baseline="0"/>
            </a:lvl1pPr>
          </a:lstStyle>
          <a:p>
            <a:r>
              <a:rPr lang="sv-SE" dirty="0"/>
              <a:t>Skriv rubrik här</a:t>
            </a:r>
          </a:p>
        </p:txBody>
      </p:sp>
      <p:sp>
        <p:nvSpPr>
          <p:cNvPr id="3" name="Underrubrik 2"/>
          <p:cNvSpPr>
            <a:spLocks noGrp="1"/>
          </p:cNvSpPr>
          <p:nvPr>
            <p:ph type="subTitle" idx="1" hasCustomPrompt="1"/>
          </p:nvPr>
        </p:nvSpPr>
        <p:spPr>
          <a:xfrm>
            <a:off x="1080000" y="2931275"/>
            <a:ext cx="6912000" cy="2697999"/>
          </a:xfrm>
        </p:spPr>
        <p:txBody>
          <a:bodyPr>
            <a:noAutofit/>
          </a:bodyPr>
          <a:lstStyle>
            <a:lvl1pPr marL="0" indent="0" algn="ctr">
              <a:buNone/>
              <a:defRPr sz="200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Lägg till underrubrik</a:t>
            </a:r>
          </a:p>
        </p:txBody>
      </p:sp>
      <p:sp>
        <p:nvSpPr>
          <p:cNvPr id="4" name="Platshållare för datum 3"/>
          <p:cNvSpPr>
            <a:spLocks noGrp="1"/>
          </p:cNvSpPr>
          <p:nvPr>
            <p:ph type="dt" sz="half" idx="10"/>
          </p:nvPr>
        </p:nvSpPr>
        <p:spPr/>
        <p:txBody>
          <a:bodyPr/>
          <a:lstStyle/>
          <a:p>
            <a:fld id="{DAC0A704-F52B-40BE-AFF1-3CC7013EEE34}" type="datetimeFigureOut">
              <a:rPr lang="sv-SE" smtClean="0"/>
              <a:t>2020-11-25</a:t>
            </a:fld>
            <a:endParaRPr lang="sv-SE"/>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BC30978A-CCBE-4740-8C15-D6E3647B77DE}" type="slidenum">
              <a:rPr lang="sv-SE" smtClean="0"/>
              <a:t>‹#›</a:t>
            </a:fld>
            <a:endParaRPr lang="sv-SE"/>
          </a:p>
        </p:txBody>
      </p:sp>
    </p:spTree>
    <p:extLst>
      <p:ext uri="{BB962C8B-B14F-4D97-AF65-F5344CB8AC3E}">
        <p14:creationId xmlns:p14="http://schemas.microsoft.com/office/powerpoint/2010/main" val="3069066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b="1"/>
            </a:lvl1pPr>
          </a:lstStyle>
          <a:p>
            <a:r>
              <a:rPr lang="sv-SE" dirty="0"/>
              <a:t>Lägg till rubrik</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DAC0A704-F52B-40BE-AFF1-3CC7013EEE34}" type="datetimeFigureOut">
              <a:rPr lang="sv-SE" smtClean="0"/>
              <a:t>2020-11-25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C30978A-CCBE-4740-8C15-D6E3647B77DE}" type="slidenum">
              <a:rPr lang="sv-SE" smtClean="0"/>
              <a:t>‹#›</a:t>
            </a:fld>
            <a:endParaRPr lang="sv-SE"/>
          </a:p>
        </p:txBody>
      </p:sp>
    </p:spTree>
    <p:extLst>
      <p:ext uri="{BB962C8B-B14F-4D97-AF65-F5344CB8AC3E}">
        <p14:creationId xmlns:p14="http://schemas.microsoft.com/office/powerpoint/2010/main" val="2821555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080000" y="4236591"/>
            <a:ext cx="6912000" cy="1396391"/>
          </a:xfrm>
        </p:spPr>
        <p:txBody>
          <a:bodyPr anchor="b"/>
          <a:lstStyle>
            <a:lvl1pPr algn="l">
              <a:defRPr sz="4000" b="1" cap="none" baseline="0"/>
            </a:lvl1pPr>
          </a:lstStyle>
          <a:p>
            <a:r>
              <a:rPr lang="sv-SE"/>
              <a:t>Klicka här för att ändra format</a:t>
            </a:r>
            <a:endParaRPr lang="sv-SE" dirty="0"/>
          </a:p>
        </p:txBody>
      </p:sp>
      <p:sp>
        <p:nvSpPr>
          <p:cNvPr id="3" name="Platshållare för text 2"/>
          <p:cNvSpPr>
            <a:spLocks noGrp="1"/>
          </p:cNvSpPr>
          <p:nvPr>
            <p:ph type="body" idx="1"/>
          </p:nvPr>
        </p:nvSpPr>
        <p:spPr>
          <a:xfrm>
            <a:off x="1080000" y="1648800"/>
            <a:ext cx="6912000" cy="2509445"/>
          </a:xfrm>
        </p:spPr>
        <p:txBody>
          <a:bodyPr anchor="b"/>
          <a:lstStyle>
            <a:lvl1pPr marL="0" indent="0">
              <a:buNone/>
              <a:defRPr sz="20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DAC0A704-F52B-40BE-AFF1-3CC7013EEE34}" type="datetimeFigureOut">
              <a:rPr lang="sv-SE" smtClean="0"/>
              <a:t>2020-11-25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C30978A-CCBE-4740-8C15-D6E3647B77DE}" type="slidenum">
              <a:rPr lang="sv-SE" smtClean="0"/>
              <a:t>‹#›</a:t>
            </a:fld>
            <a:endParaRPr lang="sv-SE"/>
          </a:p>
        </p:txBody>
      </p:sp>
    </p:spTree>
    <p:extLst>
      <p:ext uri="{BB962C8B-B14F-4D97-AF65-F5344CB8AC3E}">
        <p14:creationId xmlns:p14="http://schemas.microsoft.com/office/powerpoint/2010/main" val="2845547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vå innehållsdelar">
    <p:spTree>
      <p:nvGrpSpPr>
        <p:cNvPr id="1" name=""/>
        <p:cNvGrpSpPr/>
        <p:nvPr/>
      </p:nvGrpSpPr>
      <p:grpSpPr>
        <a:xfrm>
          <a:off x="0" y="0"/>
          <a:ext cx="0" cy="0"/>
          <a:chOff x="0" y="0"/>
          <a:chExt cx="0" cy="0"/>
        </a:xfrm>
      </p:grpSpPr>
      <p:sp>
        <p:nvSpPr>
          <p:cNvPr id="3" name="Platshållare för innehåll 2"/>
          <p:cNvSpPr>
            <a:spLocks noGrp="1"/>
          </p:cNvSpPr>
          <p:nvPr>
            <p:ph sz="half" idx="1"/>
          </p:nvPr>
        </p:nvSpPr>
        <p:spPr>
          <a:xfrm>
            <a:off x="1080000" y="2348880"/>
            <a:ext cx="3348000" cy="3281520"/>
          </a:xfrm>
        </p:spPr>
        <p:txBody>
          <a:bodyPr/>
          <a:lstStyle>
            <a:lvl1pPr>
              <a:defRPr sz="1600"/>
            </a:lvl1pPr>
            <a:lvl2pPr>
              <a:defRPr sz="1400"/>
            </a:lvl2pPr>
            <a:lvl3pPr>
              <a:defRPr sz="1300"/>
            </a:lvl3pPr>
            <a:lvl4pPr>
              <a:defRPr sz="1200"/>
            </a:lvl4pPr>
            <a:lvl5pPr>
              <a:defRPr sz="11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4644000" y="2348880"/>
            <a:ext cx="3348000" cy="3281520"/>
          </a:xfrm>
        </p:spPr>
        <p:txBody>
          <a:bodyPr>
            <a:noAutofit/>
          </a:bodyPr>
          <a:lstStyle>
            <a:lvl1pPr>
              <a:defRPr sz="1600"/>
            </a:lvl1pPr>
            <a:lvl2pPr>
              <a:defRPr sz="1400"/>
            </a:lvl2pPr>
            <a:lvl3pPr>
              <a:defRPr sz="1300"/>
            </a:lvl3pPr>
            <a:lvl4pPr>
              <a:defRPr sz="1200"/>
            </a:lvl4pPr>
            <a:lvl5pPr>
              <a:defRPr sz="11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p:cNvSpPr>
            <a:spLocks noGrp="1"/>
          </p:cNvSpPr>
          <p:nvPr>
            <p:ph type="dt" sz="half" idx="10"/>
          </p:nvPr>
        </p:nvSpPr>
        <p:spPr/>
        <p:txBody>
          <a:bodyPr/>
          <a:lstStyle/>
          <a:p>
            <a:fld id="{DAC0A704-F52B-40BE-AFF1-3CC7013EEE34}" type="datetimeFigureOut">
              <a:rPr lang="sv-SE" smtClean="0"/>
              <a:t>2020-11-25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C30978A-CCBE-4740-8C15-D6E3647B77DE}" type="slidenum">
              <a:rPr lang="sv-SE" smtClean="0"/>
              <a:t>‹#›</a:t>
            </a:fld>
            <a:endParaRPr lang="sv-SE"/>
          </a:p>
        </p:txBody>
      </p:sp>
      <p:sp>
        <p:nvSpPr>
          <p:cNvPr id="8" name="Rubrik 1"/>
          <p:cNvSpPr>
            <a:spLocks noGrp="1"/>
          </p:cNvSpPr>
          <p:nvPr>
            <p:ph type="title"/>
          </p:nvPr>
        </p:nvSpPr>
        <p:spPr>
          <a:xfrm>
            <a:off x="1080000" y="1649740"/>
            <a:ext cx="6912000" cy="633600"/>
          </a:xfrm>
        </p:spPr>
        <p:txBody>
          <a:bodyPr/>
          <a:lstStyle>
            <a:lvl1pPr algn="l">
              <a:defRPr/>
            </a:lvl1pPr>
          </a:lstStyle>
          <a:p>
            <a:r>
              <a:rPr lang="sv-SE"/>
              <a:t>Klicka här för att ändra format</a:t>
            </a:r>
            <a:endParaRPr lang="sv-SE" dirty="0"/>
          </a:p>
        </p:txBody>
      </p:sp>
    </p:spTree>
    <p:extLst>
      <p:ext uri="{BB962C8B-B14F-4D97-AF65-F5344CB8AC3E}">
        <p14:creationId xmlns:p14="http://schemas.microsoft.com/office/powerpoint/2010/main" val="407625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Jämförelse">
    <p:spTree>
      <p:nvGrpSpPr>
        <p:cNvPr id="1" name=""/>
        <p:cNvGrpSpPr/>
        <p:nvPr/>
      </p:nvGrpSpPr>
      <p:grpSpPr>
        <a:xfrm>
          <a:off x="0" y="0"/>
          <a:ext cx="0" cy="0"/>
          <a:chOff x="0" y="0"/>
          <a:chExt cx="0" cy="0"/>
        </a:xfrm>
      </p:grpSpPr>
      <p:sp>
        <p:nvSpPr>
          <p:cNvPr id="3" name="Platshållare för text 2"/>
          <p:cNvSpPr>
            <a:spLocks noGrp="1"/>
          </p:cNvSpPr>
          <p:nvPr>
            <p:ph type="body" idx="1" hasCustomPrompt="1"/>
          </p:nvPr>
        </p:nvSpPr>
        <p:spPr>
          <a:xfrm>
            <a:off x="1080000" y="2296890"/>
            <a:ext cx="3348000" cy="330831"/>
          </a:xfrm>
        </p:spPr>
        <p:txBody>
          <a:bodyPr anchor="ctr"/>
          <a:lstStyle>
            <a:lvl1pPr marL="0" indent="0" algn="l">
              <a:buNone/>
              <a:defRPr sz="1800" b="1"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Lägg till text</a:t>
            </a:r>
          </a:p>
        </p:txBody>
      </p:sp>
      <p:sp>
        <p:nvSpPr>
          <p:cNvPr id="4" name="Platshållare för innehåll 3"/>
          <p:cNvSpPr>
            <a:spLocks noGrp="1"/>
          </p:cNvSpPr>
          <p:nvPr>
            <p:ph sz="half" idx="2"/>
          </p:nvPr>
        </p:nvSpPr>
        <p:spPr>
          <a:xfrm>
            <a:off x="1080000" y="2636912"/>
            <a:ext cx="3348000" cy="2993487"/>
          </a:xfrm>
        </p:spPr>
        <p:txBody>
          <a:bodyPr>
            <a:noAutofit/>
          </a:bodyPr>
          <a:lstStyle>
            <a:lvl1pPr>
              <a:defRPr sz="1600"/>
            </a:lvl1pPr>
            <a:lvl2pPr>
              <a:defRPr sz="1400"/>
            </a:lvl2pPr>
            <a:lvl3pPr>
              <a:defRPr sz="1300"/>
            </a:lvl3pPr>
            <a:lvl4pPr>
              <a:defRPr sz="1200"/>
            </a:lvl4pPr>
            <a:lvl5pPr>
              <a:defRPr sz="11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hasCustomPrompt="1"/>
          </p:nvPr>
        </p:nvSpPr>
        <p:spPr>
          <a:xfrm>
            <a:off x="4645025" y="2295196"/>
            <a:ext cx="3348000" cy="330830"/>
          </a:xfrm>
        </p:spPr>
        <p:txBody>
          <a:bodyPr anchor="ctr"/>
          <a:lstStyle>
            <a:lvl1pPr marL="0" indent="0">
              <a:buNone/>
              <a:defRPr sz="1800" b="1"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Lägg till text</a:t>
            </a:r>
          </a:p>
        </p:txBody>
      </p:sp>
      <p:sp>
        <p:nvSpPr>
          <p:cNvPr id="6" name="Platshållare för innehåll 5"/>
          <p:cNvSpPr>
            <a:spLocks noGrp="1"/>
          </p:cNvSpPr>
          <p:nvPr>
            <p:ph sz="quarter" idx="4"/>
          </p:nvPr>
        </p:nvSpPr>
        <p:spPr>
          <a:xfrm>
            <a:off x="4645025" y="2636912"/>
            <a:ext cx="3348000" cy="2993487"/>
          </a:xfrm>
        </p:spPr>
        <p:txBody>
          <a:bodyPr>
            <a:noAutofit/>
          </a:bodyPr>
          <a:lstStyle>
            <a:lvl1pPr>
              <a:defRPr sz="1600"/>
            </a:lvl1pPr>
            <a:lvl2pPr>
              <a:defRPr sz="1400"/>
            </a:lvl2pPr>
            <a:lvl3pPr>
              <a:defRPr sz="1300"/>
            </a:lvl3pPr>
            <a:lvl4pPr>
              <a:defRPr sz="1200"/>
            </a:lvl4pPr>
            <a:lvl5pPr>
              <a:defRPr sz="11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p:cNvSpPr>
            <a:spLocks noGrp="1"/>
          </p:cNvSpPr>
          <p:nvPr>
            <p:ph type="dt" sz="half" idx="10"/>
          </p:nvPr>
        </p:nvSpPr>
        <p:spPr/>
        <p:txBody>
          <a:bodyPr/>
          <a:lstStyle/>
          <a:p>
            <a:fld id="{DAC0A704-F52B-40BE-AFF1-3CC7013EEE34}" type="datetimeFigureOut">
              <a:rPr lang="sv-SE" smtClean="0"/>
              <a:t>2020-11-25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BC30978A-CCBE-4740-8C15-D6E3647B77DE}" type="slidenum">
              <a:rPr lang="sv-SE" smtClean="0"/>
              <a:t>‹#›</a:t>
            </a:fld>
            <a:endParaRPr lang="sv-SE"/>
          </a:p>
        </p:txBody>
      </p:sp>
      <p:sp>
        <p:nvSpPr>
          <p:cNvPr id="13" name="Rubrik 1"/>
          <p:cNvSpPr>
            <a:spLocks noGrp="1"/>
          </p:cNvSpPr>
          <p:nvPr>
            <p:ph type="title"/>
          </p:nvPr>
        </p:nvSpPr>
        <p:spPr>
          <a:xfrm>
            <a:off x="1080000" y="1649740"/>
            <a:ext cx="6912000" cy="633600"/>
          </a:xfrm>
        </p:spPr>
        <p:txBody>
          <a:bodyPr/>
          <a:lstStyle>
            <a:lvl1pPr algn="l">
              <a:defRPr/>
            </a:lvl1pPr>
          </a:lstStyle>
          <a:p>
            <a:r>
              <a:rPr lang="sv-SE"/>
              <a:t>Klicka här för att ändra format</a:t>
            </a:r>
            <a:endParaRPr lang="sv-SE" dirty="0"/>
          </a:p>
        </p:txBody>
      </p:sp>
    </p:spTree>
    <p:extLst>
      <p:ext uri="{BB962C8B-B14F-4D97-AF65-F5344CB8AC3E}">
        <p14:creationId xmlns:p14="http://schemas.microsoft.com/office/powerpoint/2010/main" val="3607817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DAC0A704-F52B-40BE-AFF1-3CC7013EEE34}" type="datetimeFigureOut">
              <a:rPr lang="sv-SE" smtClean="0"/>
              <a:t>2020-11-25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BC30978A-CCBE-4740-8C15-D6E3647B77DE}" type="slidenum">
              <a:rPr lang="sv-SE" smtClean="0"/>
              <a:t>‹#›</a:t>
            </a:fld>
            <a:endParaRPr lang="sv-SE"/>
          </a:p>
        </p:txBody>
      </p:sp>
    </p:spTree>
    <p:extLst>
      <p:ext uri="{BB962C8B-B14F-4D97-AF65-F5344CB8AC3E}">
        <p14:creationId xmlns:p14="http://schemas.microsoft.com/office/powerpoint/2010/main" val="2789842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DAC0A704-F52B-40BE-AFF1-3CC7013EEE34}" type="datetimeFigureOut">
              <a:rPr lang="sv-SE" smtClean="0"/>
              <a:t>2020-11-25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BC30978A-CCBE-4740-8C15-D6E3647B77DE}" type="slidenum">
              <a:rPr lang="sv-SE" smtClean="0"/>
              <a:t>‹#›</a:t>
            </a:fld>
            <a:endParaRPr lang="sv-SE"/>
          </a:p>
        </p:txBody>
      </p:sp>
    </p:spTree>
    <p:extLst>
      <p:ext uri="{BB962C8B-B14F-4D97-AF65-F5344CB8AC3E}">
        <p14:creationId xmlns:p14="http://schemas.microsoft.com/office/powerpoint/2010/main" val="2614650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836000" y="4630522"/>
            <a:ext cx="5580000" cy="373128"/>
          </a:xfrm>
        </p:spPr>
        <p:txBody>
          <a:bodyPr anchor="b">
            <a:normAutofit/>
          </a:bodyPr>
          <a:lstStyle>
            <a:lvl1pPr algn="l">
              <a:defRPr sz="1800" b="1" baseline="0"/>
            </a:lvl1pPr>
          </a:lstStyle>
          <a:p>
            <a:r>
              <a:rPr lang="sv-SE" dirty="0"/>
              <a:t>Lägg till rubrik</a:t>
            </a:r>
          </a:p>
        </p:txBody>
      </p:sp>
      <p:sp>
        <p:nvSpPr>
          <p:cNvPr id="3" name="Platshållare för bild 2"/>
          <p:cNvSpPr>
            <a:spLocks noGrp="1"/>
          </p:cNvSpPr>
          <p:nvPr>
            <p:ph type="pic" idx="1" hasCustomPrompt="1"/>
          </p:nvPr>
        </p:nvSpPr>
        <p:spPr>
          <a:xfrm>
            <a:off x="1837584" y="1162800"/>
            <a:ext cx="5580000" cy="3405600"/>
          </a:xfr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Lägg till bild</a:t>
            </a:r>
          </a:p>
        </p:txBody>
      </p:sp>
      <p:sp>
        <p:nvSpPr>
          <p:cNvPr id="4" name="Platshållare för text 3"/>
          <p:cNvSpPr>
            <a:spLocks noGrp="1"/>
          </p:cNvSpPr>
          <p:nvPr>
            <p:ph type="body" sz="half" idx="2" hasCustomPrompt="1"/>
          </p:nvPr>
        </p:nvSpPr>
        <p:spPr>
          <a:xfrm>
            <a:off x="1836000" y="5067591"/>
            <a:ext cx="5580000" cy="565392"/>
          </a:xfrm>
        </p:spPr>
        <p:txBody>
          <a:bodyPr/>
          <a:lstStyle>
            <a:lvl1pPr marL="0" indent="0">
              <a:buNone/>
              <a:defRPr sz="14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dirty="0"/>
              <a:t>Lägg till text</a:t>
            </a:r>
          </a:p>
        </p:txBody>
      </p:sp>
      <p:sp>
        <p:nvSpPr>
          <p:cNvPr id="5" name="Platshållare för datum 4"/>
          <p:cNvSpPr>
            <a:spLocks noGrp="1"/>
          </p:cNvSpPr>
          <p:nvPr>
            <p:ph type="dt" sz="half" idx="10"/>
          </p:nvPr>
        </p:nvSpPr>
        <p:spPr/>
        <p:txBody>
          <a:bodyPr/>
          <a:lstStyle/>
          <a:p>
            <a:fld id="{DAC0A704-F52B-40BE-AFF1-3CC7013EEE34}" type="datetimeFigureOut">
              <a:rPr lang="sv-SE" smtClean="0"/>
              <a:t>2020-11-25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C30978A-CCBE-4740-8C15-D6E3647B77DE}" type="slidenum">
              <a:rPr lang="sv-SE" smtClean="0"/>
              <a:t>‹#›</a:t>
            </a:fld>
            <a:endParaRPr lang="sv-SE"/>
          </a:p>
        </p:txBody>
      </p:sp>
    </p:spTree>
    <p:extLst>
      <p:ext uri="{BB962C8B-B14F-4D97-AF65-F5344CB8AC3E}">
        <p14:creationId xmlns:p14="http://schemas.microsoft.com/office/powerpoint/2010/main" val="3937928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7" name="Bildobjekt 16"/>
          <p:cNvPicPr>
            <a:picLocks noChangeAspect="1"/>
          </p:cNvPicPr>
          <p:nvPr/>
        </p:nvPicPr>
        <p:blipFill rotWithShape="1">
          <a:blip r:embed="rId10" cstate="print">
            <a:extLst>
              <a:ext uri="{28A0092B-C50C-407E-A947-70E740481C1C}">
                <a14:useLocalDpi xmlns:a14="http://schemas.microsoft.com/office/drawing/2010/main" val="0"/>
              </a:ext>
            </a:extLst>
          </a:blip>
          <a:srcRect l="5781" r="144" b="15278"/>
          <a:stretch/>
        </p:blipFill>
        <p:spPr>
          <a:xfrm>
            <a:off x="0" y="6074334"/>
            <a:ext cx="9144000" cy="783667"/>
          </a:xfrm>
          <a:prstGeom prst="rect">
            <a:avLst/>
          </a:prstGeom>
        </p:spPr>
      </p:pic>
      <p:sp>
        <p:nvSpPr>
          <p:cNvPr id="2" name="Platshållare för rubrik 1"/>
          <p:cNvSpPr>
            <a:spLocks noGrp="1"/>
          </p:cNvSpPr>
          <p:nvPr>
            <p:ph type="title"/>
          </p:nvPr>
        </p:nvSpPr>
        <p:spPr>
          <a:xfrm>
            <a:off x="1080000" y="1648800"/>
            <a:ext cx="6912000" cy="633600"/>
          </a:xfrm>
          <a:prstGeom prst="rect">
            <a:avLst/>
          </a:prstGeom>
        </p:spPr>
        <p:txBody>
          <a:bodyPr vert="horz" lIns="91440" tIns="45720" rIns="91440" bIns="45720" rtlCol="0" anchor="b" anchorCtr="0">
            <a:noAutofit/>
          </a:bodyPr>
          <a:lstStyle/>
          <a:p>
            <a:r>
              <a:rPr lang="sv-SE" dirty="0"/>
              <a:t>Lägg till rubrik</a:t>
            </a:r>
          </a:p>
        </p:txBody>
      </p:sp>
      <p:sp>
        <p:nvSpPr>
          <p:cNvPr id="3" name="Platshållare för text 2"/>
          <p:cNvSpPr>
            <a:spLocks noGrp="1"/>
          </p:cNvSpPr>
          <p:nvPr>
            <p:ph type="body" idx="1"/>
          </p:nvPr>
        </p:nvSpPr>
        <p:spPr>
          <a:xfrm>
            <a:off x="1080000" y="2348880"/>
            <a:ext cx="6912000" cy="3284103"/>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1080000" y="6643561"/>
            <a:ext cx="1187744" cy="199632"/>
          </a:xfrm>
          <a:prstGeom prst="rect">
            <a:avLst/>
          </a:prstGeom>
        </p:spPr>
        <p:txBody>
          <a:bodyPr vert="horz" lIns="90000" tIns="45720" rIns="91440" bIns="45720" rtlCol="0" anchor="ctr"/>
          <a:lstStyle>
            <a:lvl1pPr algn="l">
              <a:defRPr sz="1000">
                <a:solidFill>
                  <a:schemeClr val="tx1"/>
                </a:solidFill>
              </a:defRPr>
            </a:lvl1pPr>
          </a:lstStyle>
          <a:p>
            <a:fld id="{DAC0A704-F52B-40BE-AFF1-3CC7013EEE34}" type="datetimeFigureOut">
              <a:rPr lang="sv-SE" smtClean="0"/>
              <a:pPr/>
              <a:t>2020-11-25</a:t>
            </a:fld>
            <a:endParaRPr lang="sv-SE" dirty="0"/>
          </a:p>
        </p:txBody>
      </p:sp>
      <p:sp>
        <p:nvSpPr>
          <p:cNvPr id="5" name="Platshållare för sidfot 4"/>
          <p:cNvSpPr>
            <a:spLocks noGrp="1"/>
          </p:cNvSpPr>
          <p:nvPr>
            <p:ph type="ftr" sz="quarter" idx="3"/>
          </p:nvPr>
        </p:nvSpPr>
        <p:spPr>
          <a:xfrm>
            <a:off x="2339752" y="6643561"/>
            <a:ext cx="5040560" cy="199632"/>
          </a:xfrm>
          <a:prstGeom prst="rect">
            <a:avLst/>
          </a:prstGeom>
        </p:spPr>
        <p:txBody>
          <a:bodyPr vert="horz" lIns="91440" tIns="45720" rIns="91440" bIns="45720" rtlCol="0" anchor="ctr"/>
          <a:lstStyle>
            <a:lvl1pPr algn="ctr">
              <a:defRPr sz="1000">
                <a:solidFill>
                  <a:schemeClr val="tx1"/>
                </a:solidFill>
              </a:defRPr>
            </a:lvl1pPr>
          </a:lstStyle>
          <a:p>
            <a:endParaRPr lang="sv-SE" dirty="0"/>
          </a:p>
        </p:txBody>
      </p:sp>
      <p:sp>
        <p:nvSpPr>
          <p:cNvPr id="6" name="Platshållare för bildnummer 5"/>
          <p:cNvSpPr>
            <a:spLocks noGrp="1"/>
          </p:cNvSpPr>
          <p:nvPr>
            <p:ph type="sldNum" sz="quarter" idx="4"/>
          </p:nvPr>
        </p:nvSpPr>
        <p:spPr>
          <a:xfrm>
            <a:off x="7408890" y="6642000"/>
            <a:ext cx="576064" cy="218484"/>
          </a:xfrm>
          <a:prstGeom prst="rect">
            <a:avLst/>
          </a:prstGeom>
        </p:spPr>
        <p:txBody>
          <a:bodyPr vert="horz" lIns="91440" tIns="45720" rIns="91440" bIns="45720" rtlCol="0" anchor="ctr"/>
          <a:lstStyle>
            <a:lvl1pPr algn="r">
              <a:defRPr sz="1000">
                <a:solidFill>
                  <a:schemeClr val="tx1"/>
                </a:solidFill>
              </a:defRPr>
            </a:lvl1pPr>
          </a:lstStyle>
          <a:p>
            <a:fld id="{BC30978A-CCBE-4740-8C15-D6E3647B77DE}" type="slidenum">
              <a:rPr lang="sv-SE" smtClean="0"/>
              <a:pPr/>
              <a:t>‹#›</a:t>
            </a:fld>
            <a:endParaRPr lang="sv-SE" dirty="0"/>
          </a:p>
        </p:txBody>
      </p:sp>
      <p:pic>
        <p:nvPicPr>
          <p:cNvPr id="9" name="Bildobjekt 8"/>
          <p:cNvPicPr>
            <a:picLocks/>
          </p:cNvPicPr>
          <p:nvPr/>
        </p:nvPicPr>
        <p:blipFill>
          <a:blip r:embed="rId11">
            <a:extLst>
              <a:ext uri="{28A0092B-C50C-407E-A947-70E740481C1C}">
                <a14:useLocalDpi xmlns:a14="http://schemas.microsoft.com/office/drawing/2010/main" val="0"/>
              </a:ext>
            </a:extLst>
          </a:blip>
          <a:stretch>
            <a:fillRect/>
          </a:stretch>
        </p:blipFill>
        <p:spPr>
          <a:xfrm>
            <a:off x="323999" y="284400"/>
            <a:ext cx="1515600" cy="633600"/>
          </a:xfrm>
          <a:prstGeom prst="rect">
            <a:avLst/>
          </a:prstGeom>
        </p:spPr>
      </p:pic>
    </p:spTree>
    <p:extLst>
      <p:ext uri="{BB962C8B-B14F-4D97-AF65-F5344CB8AC3E}">
        <p14:creationId xmlns:p14="http://schemas.microsoft.com/office/powerpoint/2010/main" val="68652601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Lst>
  <p:txStyles>
    <p:titleStyle>
      <a:lvl1pPr algn="l" defTabSz="914400" rtl="0" eaLnBrk="1" latinLnBrk="0" hangingPunct="1">
        <a:spcBef>
          <a:spcPct val="0"/>
        </a:spcBef>
        <a:buNone/>
        <a:defRPr sz="2700" b="1" kern="1200" baseline="0">
          <a:solidFill>
            <a:schemeClr val="tx1"/>
          </a:solidFill>
          <a:latin typeface="+mj-lt"/>
          <a:ea typeface="+mj-ea"/>
          <a:cs typeface="+mj-cs"/>
        </a:defRPr>
      </a:lvl1pPr>
    </p:titleStyle>
    <p:bodyStyle>
      <a:lvl1pPr marL="193675" indent="-193675"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438150" indent="-230188" algn="l" defTabSz="914400" rtl="0" eaLnBrk="1" latinLnBrk="0" hangingPunct="1">
        <a:spcBef>
          <a:spcPct val="20000"/>
        </a:spcBef>
        <a:buFont typeface="Arial" panose="020B0604020202020204" pitchFamily="34" charset="0"/>
        <a:buChar char="–"/>
        <a:tabLst>
          <a:tab pos="447675" algn="l"/>
          <a:tab pos="598488" algn="l"/>
        </a:tabLst>
        <a:defRPr sz="1400" kern="1200">
          <a:solidFill>
            <a:schemeClr val="tx1"/>
          </a:solidFill>
          <a:latin typeface="+mn-lt"/>
          <a:ea typeface="+mn-ea"/>
          <a:cs typeface="+mn-cs"/>
        </a:defRPr>
      </a:lvl2pPr>
      <a:lvl3pPr marL="692150" indent="-252413" algn="l" defTabSz="914400" rtl="0" eaLnBrk="1" latinLnBrk="0" hangingPunct="1">
        <a:spcBef>
          <a:spcPct val="20000"/>
        </a:spcBef>
        <a:buFont typeface="Verdana" panose="020B0604030504040204" pitchFamily="34" charset="0"/>
        <a:buChar char="−"/>
        <a:defRPr sz="1300" kern="1200">
          <a:solidFill>
            <a:schemeClr val="tx1"/>
          </a:solidFill>
          <a:latin typeface="+mn-lt"/>
          <a:ea typeface="+mn-ea"/>
          <a:cs typeface="+mn-cs"/>
        </a:defRPr>
      </a:lvl3pPr>
      <a:lvl4pPr marL="933450" indent="-239713" algn="l" defTabSz="895350" rtl="0" eaLnBrk="1" latinLnBrk="0" hangingPunct="1">
        <a:spcBef>
          <a:spcPct val="20000"/>
        </a:spcBef>
        <a:buFont typeface="Verdana" panose="020B0604030504040204" pitchFamily="34" charset="0"/>
        <a:buChar char="−"/>
        <a:tabLst>
          <a:tab pos="985838" algn="l"/>
        </a:tabLst>
        <a:defRPr sz="1200" kern="1200">
          <a:solidFill>
            <a:schemeClr val="tx1"/>
          </a:solidFill>
          <a:latin typeface="+mn-lt"/>
          <a:ea typeface="+mn-ea"/>
          <a:cs typeface="+mn-cs"/>
        </a:defRPr>
      </a:lvl4pPr>
      <a:lvl5pPr marL="1168400" indent="-234950" algn="l" defTabSz="914400" rtl="0" eaLnBrk="1" latinLnBrk="0" hangingPunct="1">
        <a:spcBef>
          <a:spcPct val="20000"/>
        </a:spcBef>
        <a:buFont typeface="Verdana" panose="020B060403050404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CE688-B122-4729-AF11-653E1B329458}"/>
              </a:ext>
            </a:extLst>
          </p:cNvPr>
          <p:cNvSpPr>
            <a:spLocks noGrp="1"/>
          </p:cNvSpPr>
          <p:nvPr>
            <p:ph type="ctrTitle"/>
          </p:nvPr>
        </p:nvSpPr>
        <p:spPr>
          <a:xfrm>
            <a:off x="1185169" y="2276872"/>
            <a:ext cx="6858000" cy="1358652"/>
          </a:xfrm>
        </p:spPr>
        <p:txBody>
          <a:bodyPr/>
          <a:lstStyle/>
          <a:p>
            <a:r>
              <a:rPr lang="sv-SE" b="0" dirty="0" err="1">
                <a:solidFill>
                  <a:schemeClr val="accent6"/>
                </a:solidFill>
              </a:rPr>
              <a:t>HållSam</a:t>
            </a:r>
            <a:r>
              <a:rPr lang="sv-SE" b="0" dirty="0">
                <a:solidFill>
                  <a:schemeClr val="accent6"/>
                </a:solidFill>
              </a:rPr>
              <a:t> – Hållbar strategisk samhällsplanering i Dalarna</a:t>
            </a:r>
          </a:p>
        </p:txBody>
      </p:sp>
      <p:sp>
        <p:nvSpPr>
          <p:cNvPr id="3" name="Subtitle 2">
            <a:extLst>
              <a:ext uri="{FF2B5EF4-FFF2-40B4-BE49-F238E27FC236}">
                <a16:creationId xmlns:a16="http://schemas.microsoft.com/office/drawing/2014/main" id="{EE2FBD74-465C-429E-8A46-95046D3ADCF8}"/>
              </a:ext>
            </a:extLst>
          </p:cNvPr>
          <p:cNvSpPr>
            <a:spLocks noGrp="1"/>
          </p:cNvSpPr>
          <p:nvPr>
            <p:ph type="subTitle" idx="1"/>
          </p:nvPr>
        </p:nvSpPr>
        <p:spPr>
          <a:xfrm>
            <a:off x="1143000" y="4316016"/>
            <a:ext cx="6858000" cy="1241822"/>
          </a:xfrm>
        </p:spPr>
        <p:txBody>
          <a:bodyPr/>
          <a:lstStyle/>
          <a:p>
            <a:r>
              <a:rPr lang="sv-SE" dirty="0"/>
              <a:t>Håkan Persson Länsstyrelsen Dalarna</a:t>
            </a:r>
          </a:p>
        </p:txBody>
      </p:sp>
    </p:spTree>
    <p:extLst>
      <p:ext uri="{BB962C8B-B14F-4D97-AF65-F5344CB8AC3E}">
        <p14:creationId xmlns:p14="http://schemas.microsoft.com/office/powerpoint/2010/main" val="1994057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05B9388D-D7D8-4104-B186-074BD19EA206}"/>
              </a:ext>
            </a:extLst>
          </p:cNvPr>
          <p:cNvGrpSpPr/>
          <p:nvPr/>
        </p:nvGrpSpPr>
        <p:grpSpPr>
          <a:xfrm>
            <a:off x="346473" y="2174723"/>
            <a:ext cx="3220042" cy="3246540"/>
            <a:chOff x="461964" y="1756631"/>
            <a:chExt cx="4293389" cy="4328720"/>
          </a:xfrm>
        </p:grpSpPr>
        <p:sp>
          <p:nvSpPr>
            <p:cNvPr id="22" name="Oval 21">
              <a:extLst>
                <a:ext uri="{FF2B5EF4-FFF2-40B4-BE49-F238E27FC236}">
                  <a16:creationId xmlns:a16="http://schemas.microsoft.com/office/drawing/2014/main" id="{5343B2F8-6843-4477-927F-C15CEB0EF2FC}"/>
                </a:ext>
              </a:extLst>
            </p:cNvPr>
            <p:cNvSpPr/>
            <p:nvPr/>
          </p:nvSpPr>
          <p:spPr>
            <a:xfrm>
              <a:off x="2946797" y="1902708"/>
              <a:ext cx="885824" cy="88582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sp>
          <p:nvSpPr>
            <p:cNvPr id="23" name="Oval 22">
              <a:extLst>
                <a:ext uri="{FF2B5EF4-FFF2-40B4-BE49-F238E27FC236}">
                  <a16:creationId xmlns:a16="http://schemas.microsoft.com/office/drawing/2014/main" id="{85F890B6-9676-4B99-A7B9-8F99BD383222}"/>
                </a:ext>
              </a:extLst>
            </p:cNvPr>
            <p:cNvSpPr/>
            <p:nvPr/>
          </p:nvSpPr>
          <p:spPr>
            <a:xfrm>
              <a:off x="3574256" y="2322825"/>
              <a:ext cx="885824" cy="88582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sp>
          <p:nvSpPr>
            <p:cNvPr id="24" name="Oval 23">
              <a:extLst>
                <a:ext uri="{FF2B5EF4-FFF2-40B4-BE49-F238E27FC236}">
                  <a16:creationId xmlns:a16="http://schemas.microsoft.com/office/drawing/2014/main" id="{91ABA52B-8835-48A6-B481-44B49042E696}"/>
                </a:ext>
              </a:extLst>
            </p:cNvPr>
            <p:cNvSpPr/>
            <p:nvPr/>
          </p:nvSpPr>
          <p:spPr>
            <a:xfrm>
              <a:off x="3833812" y="2929441"/>
              <a:ext cx="885824" cy="88582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sp>
          <p:nvSpPr>
            <p:cNvPr id="25" name="Oval 24">
              <a:extLst>
                <a:ext uri="{FF2B5EF4-FFF2-40B4-BE49-F238E27FC236}">
                  <a16:creationId xmlns:a16="http://schemas.microsoft.com/office/drawing/2014/main" id="{2989AEDE-0967-4417-BD8E-51E83C9C764E}"/>
                </a:ext>
              </a:extLst>
            </p:cNvPr>
            <p:cNvSpPr/>
            <p:nvPr/>
          </p:nvSpPr>
          <p:spPr>
            <a:xfrm>
              <a:off x="3869529" y="3546028"/>
              <a:ext cx="885824" cy="88582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sp>
          <p:nvSpPr>
            <p:cNvPr id="26" name="Oval 25">
              <a:extLst>
                <a:ext uri="{FF2B5EF4-FFF2-40B4-BE49-F238E27FC236}">
                  <a16:creationId xmlns:a16="http://schemas.microsoft.com/office/drawing/2014/main" id="{0469F96D-86C5-4230-8637-1D14988B70CF}"/>
                </a:ext>
              </a:extLst>
            </p:cNvPr>
            <p:cNvSpPr/>
            <p:nvPr/>
          </p:nvSpPr>
          <p:spPr>
            <a:xfrm>
              <a:off x="3810000" y="4355311"/>
              <a:ext cx="885824" cy="88582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sp>
          <p:nvSpPr>
            <p:cNvPr id="27" name="Oval 26">
              <a:extLst>
                <a:ext uri="{FF2B5EF4-FFF2-40B4-BE49-F238E27FC236}">
                  <a16:creationId xmlns:a16="http://schemas.microsoft.com/office/drawing/2014/main" id="{C4690C76-8B06-4DFB-92FA-4E193CA818DD}"/>
                </a:ext>
              </a:extLst>
            </p:cNvPr>
            <p:cNvSpPr/>
            <p:nvPr/>
          </p:nvSpPr>
          <p:spPr>
            <a:xfrm>
              <a:off x="3328987" y="4852894"/>
              <a:ext cx="885824" cy="88582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sp>
          <p:nvSpPr>
            <p:cNvPr id="28" name="Oval 27">
              <a:extLst>
                <a:ext uri="{FF2B5EF4-FFF2-40B4-BE49-F238E27FC236}">
                  <a16:creationId xmlns:a16="http://schemas.microsoft.com/office/drawing/2014/main" id="{3DD224FE-FA88-4A88-B0A7-4EFDF1726DE9}"/>
                </a:ext>
              </a:extLst>
            </p:cNvPr>
            <p:cNvSpPr/>
            <p:nvPr/>
          </p:nvSpPr>
          <p:spPr>
            <a:xfrm>
              <a:off x="2740819" y="5167444"/>
              <a:ext cx="885824" cy="88582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sp>
          <p:nvSpPr>
            <p:cNvPr id="29" name="Oval 28">
              <a:extLst>
                <a:ext uri="{FF2B5EF4-FFF2-40B4-BE49-F238E27FC236}">
                  <a16:creationId xmlns:a16="http://schemas.microsoft.com/office/drawing/2014/main" id="{E4242AD8-1FBF-4086-89C3-3E6E6391200F}"/>
                </a:ext>
              </a:extLst>
            </p:cNvPr>
            <p:cNvSpPr/>
            <p:nvPr/>
          </p:nvSpPr>
          <p:spPr>
            <a:xfrm>
              <a:off x="2060973" y="5199527"/>
              <a:ext cx="885824" cy="88582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sp>
          <p:nvSpPr>
            <p:cNvPr id="30" name="Oval 29">
              <a:extLst>
                <a:ext uri="{FF2B5EF4-FFF2-40B4-BE49-F238E27FC236}">
                  <a16:creationId xmlns:a16="http://schemas.microsoft.com/office/drawing/2014/main" id="{941C4635-5B4D-42C5-A0E1-39097238F382}"/>
                </a:ext>
              </a:extLst>
            </p:cNvPr>
            <p:cNvSpPr/>
            <p:nvPr/>
          </p:nvSpPr>
          <p:spPr>
            <a:xfrm>
              <a:off x="1328739" y="4953395"/>
              <a:ext cx="885824" cy="88582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sp>
          <p:nvSpPr>
            <p:cNvPr id="31" name="Oval 30">
              <a:extLst>
                <a:ext uri="{FF2B5EF4-FFF2-40B4-BE49-F238E27FC236}">
                  <a16:creationId xmlns:a16="http://schemas.microsoft.com/office/drawing/2014/main" id="{1D5DA0B8-33B6-4740-A016-362520D81EE4}"/>
                </a:ext>
              </a:extLst>
            </p:cNvPr>
            <p:cNvSpPr/>
            <p:nvPr/>
          </p:nvSpPr>
          <p:spPr>
            <a:xfrm>
              <a:off x="842962" y="4491154"/>
              <a:ext cx="885824" cy="88582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sp>
          <p:nvSpPr>
            <p:cNvPr id="32" name="Oval 31">
              <a:extLst>
                <a:ext uri="{FF2B5EF4-FFF2-40B4-BE49-F238E27FC236}">
                  <a16:creationId xmlns:a16="http://schemas.microsoft.com/office/drawing/2014/main" id="{08288E57-1B57-41ED-83CC-4C03123C7147}"/>
                </a:ext>
              </a:extLst>
            </p:cNvPr>
            <p:cNvSpPr/>
            <p:nvPr/>
          </p:nvSpPr>
          <p:spPr>
            <a:xfrm>
              <a:off x="461964" y="3872409"/>
              <a:ext cx="885824" cy="88582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sp>
          <p:nvSpPr>
            <p:cNvPr id="33" name="Oval 32">
              <a:extLst>
                <a:ext uri="{FF2B5EF4-FFF2-40B4-BE49-F238E27FC236}">
                  <a16:creationId xmlns:a16="http://schemas.microsoft.com/office/drawing/2014/main" id="{F98E684D-E290-48B8-BE98-DB9F615F256F}"/>
                </a:ext>
              </a:extLst>
            </p:cNvPr>
            <p:cNvSpPr/>
            <p:nvPr/>
          </p:nvSpPr>
          <p:spPr>
            <a:xfrm>
              <a:off x="573884" y="3263012"/>
              <a:ext cx="885824" cy="88582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sp>
          <p:nvSpPr>
            <p:cNvPr id="34" name="Oval 33">
              <a:extLst>
                <a:ext uri="{FF2B5EF4-FFF2-40B4-BE49-F238E27FC236}">
                  <a16:creationId xmlns:a16="http://schemas.microsoft.com/office/drawing/2014/main" id="{89211C9D-854D-4534-9D59-42A5EE47289A}"/>
                </a:ext>
              </a:extLst>
            </p:cNvPr>
            <p:cNvSpPr/>
            <p:nvPr/>
          </p:nvSpPr>
          <p:spPr>
            <a:xfrm>
              <a:off x="711994" y="2691501"/>
              <a:ext cx="885824" cy="88582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sp>
          <p:nvSpPr>
            <p:cNvPr id="35" name="Oval 34">
              <a:extLst>
                <a:ext uri="{FF2B5EF4-FFF2-40B4-BE49-F238E27FC236}">
                  <a16:creationId xmlns:a16="http://schemas.microsoft.com/office/drawing/2014/main" id="{DE38D72D-5B0A-4D73-9E5A-C0335985B484}"/>
                </a:ext>
              </a:extLst>
            </p:cNvPr>
            <p:cNvSpPr/>
            <p:nvPr/>
          </p:nvSpPr>
          <p:spPr>
            <a:xfrm>
              <a:off x="1040607" y="2156859"/>
              <a:ext cx="885824" cy="88582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sp>
          <p:nvSpPr>
            <p:cNvPr id="36" name="Oval 35">
              <a:extLst>
                <a:ext uri="{FF2B5EF4-FFF2-40B4-BE49-F238E27FC236}">
                  <a16:creationId xmlns:a16="http://schemas.microsoft.com/office/drawing/2014/main" id="{1E69358F-A22F-48D7-BCB3-3AC74E531E7F}"/>
                </a:ext>
              </a:extLst>
            </p:cNvPr>
            <p:cNvSpPr/>
            <p:nvPr/>
          </p:nvSpPr>
          <p:spPr>
            <a:xfrm>
              <a:off x="1681162" y="1852424"/>
              <a:ext cx="885824" cy="88582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sp>
          <p:nvSpPr>
            <p:cNvPr id="37" name="Oval 36">
              <a:extLst>
                <a:ext uri="{FF2B5EF4-FFF2-40B4-BE49-F238E27FC236}">
                  <a16:creationId xmlns:a16="http://schemas.microsoft.com/office/drawing/2014/main" id="{73168A1B-D669-4D54-B317-AC87B05B0900}"/>
                </a:ext>
              </a:extLst>
            </p:cNvPr>
            <p:cNvSpPr/>
            <p:nvPr/>
          </p:nvSpPr>
          <p:spPr>
            <a:xfrm>
              <a:off x="2266950" y="1756631"/>
              <a:ext cx="885824" cy="88582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grpSp>
      <p:sp>
        <p:nvSpPr>
          <p:cNvPr id="17" name="Oval 16">
            <a:extLst>
              <a:ext uri="{FF2B5EF4-FFF2-40B4-BE49-F238E27FC236}">
                <a16:creationId xmlns:a16="http://schemas.microsoft.com/office/drawing/2014/main" id="{964899B3-9909-4C0A-BA67-38AB87403FC6}"/>
              </a:ext>
            </a:extLst>
          </p:cNvPr>
          <p:cNvSpPr/>
          <p:nvPr/>
        </p:nvSpPr>
        <p:spPr>
          <a:xfrm>
            <a:off x="2325290" y="2737065"/>
            <a:ext cx="664368" cy="664368"/>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18" name="Oval 17">
            <a:extLst>
              <a:ext uri="{FF2B5EF4-FFF2-40B4-BE49-F238E27FC236}">
                <a16:creationId xmlns:a16="http://schemas.microsoft.com/office/drawing/2014/main" id="{C9D01DD1-8B05-4D00-8667-7B9C6FEFBC05}"/>
              </a:ext>
            </a:extLst>
          </p:cNvPr>
          <p:cNvSpPr/>
          <p:nvPr/>
        </p:nvSpPr>
        <p:spPr>
          <a:xfrm>
            <a:off x="1168003" y="2737066"/>
            <a:ext cx="664368" cy="630914"/>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19" name="Oval 18">
            <a:extLst>
              <a:ext uri="{FF2B5EF4-FFF2-40B4-BE49-F238E27FC236}">
                <a16:creationId xmlns:a16="http://schemas.microsoft.com/office/drawing/2014/main" id="{968335F3-AC9E-4A92-9A0B-9DB5C84571FA}"/>
              </a:ext>
            </a:extLst>
          </p:cNvPr>
          <p:cNvSpPr/>
          <p:nvPr/>
        </p:nvSpPr>
        <p:spPr>
          <a:xfrm>
            <a:off x="810816" y="3747350"/>
            <a:ext cx="664368" cy="664368"/>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20" name="Oval 19">
            <a:extLst>
              <a:ext uri="{FF2B5EF4-FFF2-40B4-BE49-F238E27FC236}">
                <a16:creationId xmlns:a16="http://schemas.microsoft.com/office/drawing/2014/main" id="{FDAA18D1-90B7-4361-B2A6-797850CAA440}"/>
              </a:ext>
            </a:extLst>
          </p:cNvPr>
          <p:cNvSpPr/>
          <p:nvPr/>
        </p:nvSpPr>
        <p:spPr>
          <a:xfrm>
            <a:off x="2603897" y="3860434"/>
            <a:ext cx="664368" cy="664368"/>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21" name="Oval 20">
            <a:extLst>
              <a:ext uri="{FF2B5EF4-FFF2-40B4-BE49-F238E27FC236}">
                <a16:creationId xmlns:a16="http://schemas.microsoft.com/office/drawing/2014/main" id="{96ACD8C4-0716-41C8-814D-3087CE47B97B}"/>
              </a:ext>
            </a:extLst>
          </p:cNvPr>
          <p:cNvSpPr/>
          <p:nvPr/>
        </p:nvSpPr>
        <p:spPr>
          <a:xfrm>
            <a:off x="1675211" y="4481018"/>
            <a:ext cx="664368" cy="664368"/>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2" name="Title 1">
            <a:extLst>
              <a:ext uri="{FF2B5EF4-FFF2-40B4-BE49-F238E27FC236}">
                <a16:creationId xmlns:a16="http://schemas.microsoft.com/office/drawing/2014/main" id="{C2EBE533-96CD-4CDF-9690-656CE102F6E5}"/>
              </a:ext>
            </a:extLst>
          </p:cNvPr>
          <p:cNvSpPr>
            <a:spLocks noGrp="1"/>
          </p:cNvSpPr>
          <p:nvPr>
            <p:ph type="title"/>
          </p:nvPr>
        </p:nvSpPr>
        <p:spPr>
          <a:xfrm>
            <a:off x="800465" y="1268760"/>
            <a:ext cx="6995446" cy="579694"/>
          </a:xfrm>
        </p:spPr>
        <p:txBody>
          <a:bodyPr/>
          <a:lstStyle/>
          <a:p>
            <a:r>
              <a:rPr lang="sv-SE" b="0" dirty="0" err="1"/>
              <a:t>HållSam</a:t>
            </a:r>
            <a:r>
              <a:rPr lang="sv-SE" b="0" dirty="0"/>
              <a:t> – samverkan &amp; utveckling i Dalarna</a:t>
            </a:r>
          </a:p>
        </p:txBody>
      </p:sp>
      <p:sp>
        <p:nvSpPr>
          <p:cNvPr id="3" name="Content Placeholder 2">
            <a:extLst>
              <a:ext uri="{FF2B5EF4-FFF2-40B4-BE49-F238E27FC236}">
                <a16:creationId xmlns:a16="http://schemas.microsoft.com/office/drawing/2014/main" id="{2953D86A-3A7E-467A-821B-7E806F91A7ED}"/>
              </a:ext>
            </a:extLst>
          </p:cNvPr>
          <p:cNvSpPr>
            <a:spLocks noGrp="1"/>
          </p:cNvSpPr>
          <p:nvPr>
            <p:ph idx="1"/>
          </p:nvPr>
        </p:nvSpPr>
        <p:spPr>
          <a:xfrm>
            <a:off x="4157662" y="2226469"/>
            <a:ext cx="4639865" cy="3263504"/>
          </a:xfrm>
        </p:spPr>
        <p:txBody>
          <a:bodyPr>
            <a:normAutofit/>
          </a:bodyPr>
          <a:lstStyle/>
          <a:p>
            <a:pPr>
              <a:lnSpc>
                <a:spcPct val="150000"/>
              </a:lnSpc>
            </a:pPr>
            <a:r>
              <a:rPr lang="sv-SE" dirty="0"/>
              <a:t>Samverkansprojekt: metod- och kompetensutveckling</a:t>
            </a:r>
          </a:p>
          <a:p>
            <a:pPr>
              <a:lnSpc>
                <a:spcPct val="150000"/>
              </a:lnSpc>
            </a:pPr>
            <a:r>
              <a:rPr lang="sv-SE" dirty="0"/>
              <a:t>Stärka &amp; utveckla samhällsplaneringen </a:t>
            </a:r>
            <a:br>
              <a:rPr lang="sv-SE" dirty="0"/>
            </a:br>
            <a:r>
              <a:rPr lang="sv-SE" dirty="0">
                <a:sym typeface="Wingdings" panose="05000000000000000000" pitchFamily="2" charset="2"/>
              </a:rPr>
              <a:t> </a:t>
            </a:r>
            <a:r>
              <a:rPr lang="sv-SE" dirty="0"/>
              <a:t>hållbar och resurseffektiv samhällsutveckling i Dalarna</a:t>
            </a:r>
          </a:p>
          <a:p>
            <a:pPr>
              <a:lnSpc>
                <a:spcPct val="150000"/>
              </a:lnSpc>
            </a:pPr>
            <a:r>
              <a:rPr lang="sv-SE" dirty="0"/>
              <a:t>Särskilt fokus på integrering av klimat- och miljömål i fysisk planering</a:t>
            </a:r>
          </a:p>
          <a:p>
            <a:pPr>
              <a:lnSpc>
                <a:spcPct val="150000"/>
              </a:lnSpc>
            </a:pPr>
            <a:r>
              <a:rPr lang="sv-SE" dirty="0"/>
              <a:t>Stöd från Energimyndigheten</a:t>
            </a:r>
          </a:p>
        </p:txBody>
      </p:sp>
      <p:sp>
        <p:nvSpPr>
          <p:cNvPr id="4" name="Oval 3">
            <a:extLst>
              <a:ext uri="{FF2B5EF4-FFF2-40B4-BE49-F238E27FC236}">
                <a16:creationId xmlns:a16="http://schemas.microsoft.com/office/drawing/2014/main" id="{C8A5DBFA-5565-43FE-89C1-687A4C1F3509}"/>
              </a:ext>
            </a:extLst>
          </p:cNvPr>
          <p:cNvSpPr/>
          <p:nvPr/>
        </p:nvSpPr>
        <p:spPr>
          <a:xfrm>
            <a:off x="1300163" y="3071812"/>
            <a:ext cx="1464469" cy="146446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5" name="Oval 4">
            <a:extLst>
              <a:ext uri="{FF2B5EF4-FFF2-40B4-BE49-F238E27FC236}">
                <a16:creationId xmlns:a16="http://schemas.microsoft.com/office/drawing/2014/main" id="{3FD83325-E4E9-467A-B767-695C44A238B8}"/>
              </a:ext>
            </a:extLst>
          </p:cNvPr>
          <p:cNvSpPr/>
          <p:nvPr/>
        </p:nvSpPr>
        <p:spPr>
          <a:xfrm>
            <a:off x="1700213" y="2764632"/>
            <a:ext cx="664368" cy="66436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6" name="Oval 5">
            <a:extLst>
              <a:ext uri="{FF2B5EF4-FFF2-40B4-BE49-F238E27FC236}">
                <a16:creationId xmlns:a16="http://schemas.microsoft.com/office/drawing/2014/main" id="{BA83BCEE-7679-4855-808A-3AFBBC7BBA37}"/>
              </a:ext>
            </a:extLst>
          </p:cNvPr>
          <p:cNvSpPr/>
          <p:nvPr/>
        </p:nvSpPr>
        <p:spPr>
          <a:xfrm>
            <a:off x="1035845" y="3193853"/>
            <a:ext cx="664368" cy="66436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7" name="Oval 6">
            <a:extLst>
              <a:ext uri="{FF2B5EF4-FFF2-40B4-BE49-F238E27FC236}">
                <a16:creationId xmlns:a16="http://schemas.microsoft.com/office/drawing/2014/main" id="{EC53FF5A-D032-420A-9B0D-821045F5415D}"/>
              </a:ext>
            </a:extLst>
          </p:cNvPr>
          <p:cNvSpPr/>
          <p:nvPr/>
        </p:nvSpPr>
        <p:spPr>
          <a:xfrm>
            <a:off x="2364581" y="3276304"/>
            <a:ext cx="664368" cy="66436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8" name="Oval 7">
            <a:extLst>
              <a:ext uri="{FF2B5EF4-FFF2-40B4-BE49-F238E27FC236}">
                <a16:creationId xmlns:a16="http://schemas.microsoft.com/office/drawing/2014/main" id="{1E06C906-1301-4DE1-AFCF-B366E0F4BF41}"/>
              </a:ext>
            </a:extLst>
          </p:cNvPr>
          <p:cNvSpPr/>
          <p:nvPr/>
        </p:nvSpPr>
        <p:spPr>
          <a:xfrm>
            <a:off x="2085975" y="4116590"/>
            <a:ext cx="664368" cy="66436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9" name="Oval 8">
            <a:extLst>
              <a:ext uri="{FF2B5EF4-FFF2-40B4-BE49-F238E27FC236}">
                <a16:creationId xmlns:a16="http://schemas.microsoft.com/office/drawing/2014/main" id="{04C36630-6032-4E36-BE1D-4748B3CEAA03}"/>
              </a:ext>
            </a:extLst>
          </p:cNvPr>
          <p:cNvSpPr/>
          <p:nvPr/>
        </p:nvSpPr>
        <p:spPr>
          <a:xfrm>
            <a:off x="1235869" y="4079534"/>
            <a:ext cx="664368" cy="66436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10" name="TextBox 9">
            <a:extLst>
              <a:ext uri="{FF2B5EF4-FFF2-40B4-BE49-F238E27FC236}">
                <a16:creationId xmlns:a16="http://schemas.microsoft.com/office/drawing/2014/main" id="{0E2F9497-60FF-406B-9D62-A14906F71105}"/>
              </a:ext>
            </a:extLst>
          </p:cNvPr>
          <p:cNvSpPr txBox="1"/>
          <p:nvPr/>
        </p:nvSpPr>
        <p:spPr>
          <a:xfrm>
            <a:off x="1684007" y="2894324"/>
            <a:ext cx="725091" cy="338554"/>
          </a:xfrm>
          <a:prstGeom prst="rect">
            <a:avLst/>
          </a:prstGeom>
          <a:noFill/>
        </p:spPr>
        <p:txBody>
          <a:bodyPr wrap="square" rtlCol="0">
            <a:spAutoFit/>
          </a:bodyPr>
          <a:lstStyle/>
          <a:p>
            <a:pPr algn="ctr"/>
            <a:r>
              <a:rPr lang="sv-SE" sz="800" b="1" dirty="0">
                <a:solidFill>
                  <a:schemeClr val="bg1"/>
                </a:solidFill>
              </a:rPr>
              <a:t>Läns-styrelsen</a:t>
            </a:r>
          </a:p>
        </p:txBody>
      </p:sp>
      <p:sp>
        <p:nvSpPr>
          <p:cNvPr id="11" name="TextBox 10">
            <a:extLst>
              <a:ext uri="{FF2B5EF4-FFF2-40B4-BE49-F238E27FC236}">
                <a16:creationId xmlns:a16="http://schemas.microsoft.com/office/drawing/2014/main" id="{F0CC9D0A-5BF0-4344-BE76-D01643C64798}"/>
              </a:ext>
            </a:extLst>
          </p:cNvPr>
          <p:cNvSpPr txBox="1"/>
          <p:nvPr/>
        </p:nvSpPr>
        <p:spPr>
          <a:xfrm>
            <a:off x="2418159" y="3397993"/>
            <a:ext cx="664369" cy="377026"/>
          </a:xfrm>
          <a:prstGeom prst="rect">
            <a:avLst/>
          </a:prstGeom>
          <a:noFill/>
        </p:spPr>
        <p:txBody>
          <a:bodyPr wrap="square" rtlCol="0">
            <a:spAutoFit/>
          </a:bodyPr>
          <a:lstStyle/>
          <a:p>
            <a:pPr algn="ctr"/>
            <a:r>
              <a:rPr lang="sv-SE" sz="800" b="1" dirty="0">
                <a:solidFill>
                  <a:schemeClr val="bg1"/>
                </a:solidFill>
              </a:rPr>
              <a:t>Region</a:t>
            </a:r>
            <a:r>
              <a:rPr lang="sv-SE" sz="1050" b="1" dirty="0">
                <a:solidFill>
                  <a:schemeClr val="bg1"/>
                </a:solidFill>
              </a:rPr>
              <a:t> </a:t>
            </a:r>
            <a:r>
              <a:rPr lang="sv-SE" sz="800" b="1" dirty="0">
                <a:solidFill>
                  <a:schemeClr val="bg1"/>
                </a:solidFill>
              </a:rPr>
              <a:t>Dalarna</a:t>
            </a:r>
          </a:p>
        </p:txBody>
      </p:sp>
      <p:sp>
        <p:nvSpPr>
          <p:cNvPr id="12" name="TextBox 11">
            <a:extLst>
              <a:ext uri="{FF2B5EF4-FFF2-40B4-BE49-F238E27FC236}">
                <a16:creationId xmlns:a16="http://schemas.microsoft.com/office/drawing/2014/main" id="{AAE19539-3BE4-42D8-A756-68ADFAC3AC8C}"/>
              </a:ext>
            </a:extLst>
          </p:cNvPr>
          <p:cNvSpPr txBox="1"/>
          <p:nvPr/>
        </p:nvSpPr>
        <p:spPr>
          <a:xfrm>
            <a:off x="982266" y="3366260"/>
            <a:ext cx="664369" cy="338554"/>
          </a:xfrm>
          <a:prstGeom prst="rect">
            <a:avLst/>
          </a:prstGeom>
          <a:noFill/>
        </p:spPr>
        <p:txBody>
          <a:bodyPr wrap="square" rtlCol="0">
            <a:spAutoFit/>
          </a:bodyPr>
          <a:lstStyle/>
          <a:p>
            <a:pPr algn="ctr"/>
            <a:r>
              <a:rPr lang="sv-SE" sz="800" b="1" dirty="0">
                <a:solidFill>
                  <a:schemeClr val="bg1"/>
                </a:solidFill>
              </a:rPr>
              <a:t>Trafik-verket</a:t>
            </a:r>
          </a:p>
        </p:txBody>
      </p:sp>
      <p:sp>
        <p:nvSpPr>
          <p:cNvPr id="13" name="TextBox 12">
            <a:extLst>
              <a:ext uri="{FF2B5EF4-FFF2-40B4-BE49-F238E27FC236}">
                <a16:creationId xmlns:a16="http://schemas.microsoft.com/office/drawing/2014/main" id="{4661EC7B-326D-46D3-B0B4-F15EF8A15E63}"/>
              </a:ext>
            </a:extLst>
          </p:cNvPr>
          <p:cNvSpPr txBox="1"/>
          <p:nvPr/>
        </p:nvSpPr>
        <p:spPr>
          <a:xfrm>
            <a:off x="2006500" y="4253079"/>
            <a:ext cx="797422" cy="377026"/>
          </a:xfrm>
          <a:prstGeom prst="rect">
            <a:avLst/>
          </a:prstGeom>
          <a:noFill/>
        </p:spPr>
        <p:txBody>
          <a:bodyPr wrap="square" rtlCol="0">
            <a:spAutoFit/>
          </a:bodyPr>
          <a:lstStyle/>
          <a:p>
            <a:pPr algn="ctr"/>
            <a:r>
              <a:rPr lang="sv-SE" sz="800" b="1" dirty="0">
                <a:solidFill>
                  <a:schemeClr val="bg1"/>
                </a:solidFill>
              </a:rPr>
              <a:t>Högskolan</a:t>
            </a:r>
            <a:r>
              <a:rPr lang="sv-SE" sz="1050" b="1" dirty="0">
                <a:solidFill>
                  <a:schemeClr val="bg1"/>
                </a:solidFill>
              </a:rPr>
              <a:t> </a:t>
            </a:r>
            <a:r>
              <a:rPr lang="sv-SE" sz="800" b="1" dirty="0">
                <a:solidFill>
                  <a:schemeClr val="bg1"/>
                </a:solidFill>
              </a:rPr>
              <a:t>Dalarna</a:t>
            </a:r>
          </a:p>
        </p:txBody>
      </p:sp>
      <p:sp>
        <p:nvSpPr>
          <p:cNvPr id="14" name="TextBox 13">
            <a:extLst>
              <a:ext uri="{FF2B5EF4-FFF2-40B4-BE49-F238E27FC236}">
                <a16:creationId xmlns:a16="http://schemas.microsoft.com/office/drawing/2014/main" id="{6BFEDD69-A7A8-43EA-910B-14AAEF7DAE72}"/>
              </a:ext>
            </a:extLst>
          </p:cNvPr>
          <p:cNvSpPr txBox="1"/>
          <p:nvPr/>
        </p:nvSpPr>
        <p:spPr>
          <a:xfrm>
            <a:off x="1203723" y="4230655"/>
            <a:ext cx="678658" cy="338554"/>
          </a:xfrm>
          <a:prstGeom prst="rect">
            <a:avLst/>
          </a:prstGeom>
          <a:noFill/>
        </p:spPr>
        <p:txBody>
          <a:bodyPr wrap="square" rtlCol="0">
            <a:spAutoFit/>
          </a:bodyPr>
          <a:lstStyle/>
          <a:p>
            <a:pPr algn="ctr"/>
            <a:r>
              <a:rPr lang="sv-SE" sz="800" b="1" dirty="0">
                <a:solidFill>
                  <a:schemeClr val="bg1"/>
                </a:solidFill>
              </a:rPr>
              <a:t>Bygg-dialogen</a:t>
            </a:r>
          </a:p>
        </p:txBody>
      </p:sp>
      <p:sp>
        <p:nvSpPr>
          <p:cNvPr id="15" name="TextBox 14">
            <a:extLst>
              <a:ext uri="{FF2B5EF4-FFF2-40B4-BE49-F238E27FC236}">
                <a16:creationId xmlns:a16="http://schemas.microsoft.com/office/drawing/2014/main" id="{19560E70-50AC-40B0-A1AB-C1AFAF6F9056}"/>
              </a:ext>
            </a:extLst>
          </p:cNvPr>
          <p:cNvSpPr txBox="1"/>
          <p:nvPr/>
        </p:nvSpPr>
        <p:spPr>
          <a:xfrm>
            <a:off x="1514476" y="3429000"/>
            <a:ext cx="1050131" cy="738664"/>
          </a:xfrm>
          <a:prstGeom prst="rect">
            <a:avLst/>
          </a:prstGeom>
          <a:noFill/>
        </p:spPr>
        <p:txBody>
          <a:bodyPr wrap="square" rtlCol="0">
            <a:spAutoFit/>
          </a:bodyPr>
          <a:lstStyle/>
          <a:p>
            <a:pPr algn="ctr"/>
            <a:r>
              <a:rPr lang="sv-SE" sz="2100" b="1" dirty="0">
                <a:solidFill>
                  <a:schemeClr val="bg1"/>
                </a:solidFill>
              </a:rPr>
              <a:t>HÅLL</a:t>
            </a:r>
            <a:br>
              <a:rPr lang="sv-SE" sz="2100" b="1" dirty="0">
                <a:solidFill>
                  <a:schemeClr val="bg1"/>
                </a:solidFill>
              </a:rPr>
            </a:br>
            <a:r>
              <a:rPr lang="sv-SE" sz="2100" b="1" dirty="0">
                <a:solidFill>
                  <a:schemeClr val="bg1"/>
                </a:solidFill>
              </a:rPr>
              <a:t>SAM</a:t>
            </a:r>
          </a:p>
        </p:txBody>
      </p:sp>
      <p:sp>
        <p:nvSpPr>
          <p:cNvPr id="39" name="TextBox 38">
            <a:extLst>
              <a:ext uri="{FF2B5EF4-FFF2-40B4-BE49-F238E27FC236}">
                <a16:creationId xmlns:a16="http://schemas.microsoft.com/office/drawing/2014/main" id="{5AE38432-A2D2-4E51-913F-F874DFBA69ED}"/>
              </a:ext>
            </a:extLst>
          </p:cNvPr>
          <p:cNvSpPr txBox="1"/>
          <p:nvPr/>
        </p:nvSpPr>
        <p:spPr>
          <a:xfrm>
            <a:off x="2422437" y="2905523"/>
            <a:ext cx="483230" cy="215444"/>
          </a:xfrm>
          <a:prstGeom prst="rect">
            <a:avLst/>
          </a:prstGeom>
          <a:noFill/>
        </p:spPr>
        <p:txBody>
          <a:bodyPr wrap="square" rtlCol="0">
            <a:spAutoFit/>
          </a:bodyPr>
          <a:lstStyle/>
          <a:p>
            <a:r>
              <a:rPr lang="sv-SE" sz="800" b="1" dirty="0"/>
              <a:t>Mora</a:t>
            </a:r>
            <a:endParaRPr lang="sv-SE" sz="800" dirty="0"/>
          </a:p>
        </p:txBody>
      </p:sp>
      <p:sp>
        <p:nvSpPr>
          <p:cNvPr id="40" name="TextBox 39">
            <a:extLst>
              <a:ext uri="{FF2B5EF4-FFF2-40B4-BE49-F238E27FC236}">
                <a16:creationId xmlns:a16="http://schemas.microsoft.com/office/drawing/2014/main" id="{DB325627-0167-4D10-A9A1-CA7E2DDF5F8F}"/>
              </a:ext>
            </a:extLst>
          </p:cNvPr>
          <p:cNvSpPr txBox="1"/>
          <p:nvPr/>
        </p:nvSpPr>
        <p:spPr>
          <a:xfrm>
            <a:off x="2712839" y="4092659"/>
            <a:ext cx="531315" cy="215444"/>
          </a:xfrm>
          <a:prstGeom prst="rect">
            <a:avLst/>
          </a:prstGeom>
          <a:noFill/>
        </p:spPr>
        <p:txBody>
          <a:bodyPr wrap="square" rtlCol="0">
            <a:spAutoFit/>
          </a:bodyPr>
          <a:lstStyle/>
          <a:p>
            <a:r>
              <a:rPr lang="sv-SE" sz="800" b="1" dirty="0"/>
              <a:t>Falun</a:t>
            </a:r>
            <a:endParaRPr lang="sv-SE" sz="800" dirty="0"/>
          </a:p>
        </p:txBody>
      </p:sp>
      <p:sp>
        <p:nvSpPr>
          <p:cNvPr id="41" name="TextBox 40">
            <a:extLst>
              <a:ext uri="{FF2B5EF4-FFF2-40B4-BE49-F238E27FC236}">
                <a16:creationId xmlns:a16="http://schemas.microsoft.com/office/drawing/2014/main" id="{D52B6EDB-777B-4F80-8FE7-2256B763BA6E}"/>
              </a:ext>
            </a:extLst>
          </p:cNvPr>
          <p:cNvSpPr txBox="1"/>
          <p:nvPr/>
        </p:nvSpPr>
        <p:spPr>
          <a:xfrm>
            <a:off x="1234084" y="2893675"/>
            <a:ext cx="664368" cy="215444"/>
          </a:xfrm>
          <a:prstGeom prst="rect">
            <a:avLst/>
          </a:prstGeom>
          <a:noFill/>
        </p:spPr>
        <p:txBody>
          <a:bodyPr wrap="square" rtlCol="0">
            <a:spAutoFit/>
          </a:bodyPr>
          <a:lstStyle/>
          <a:p>
            <a:r>
              <a:rPr lang="sv-SE" sz="800" b="1" dirty="0"/>
              <a:t>Säter</a:t>
            </a:r>
            <a:endParaRPr lang="sv-SE" sz="800" dirty="0"/>
          </a:p>
        </p:txBody>
      </p:sp>
      <p:sp>
        <p:nvSpPr>
          <p:cNvPr id="42" name="TextBox 41">
            <a:extLst>
              <a:ext uri="{FF2B5EF4-FFF2-40B4-BE49-F238E27FC236}">
                <a16:creationId xmlns:a16="http://schemas.microsoft.com/office/drawing/2014/main" id="{1AB7DB81-1D6B-4B51-8113-1CB4FA3F17EC}"/>
              </a:ext>
            </a:extLst>
          </p:cNvPr>
          <p:cNvSpPr txBox="1"/>
          <p:nvPr/>
        </p:nvSpPr>
        <p:spPr>
          <a:xfrm>
            <a:off x="740170" y="3986019"/>
            <a:ext cx="705444" cy="215444"/>
          </a:xfrm>
          <a:prstGeom prst="rect">
            <a:avLst/>
          </a:prstGeom>
          <a:noFill/>
        </p:spPr>
        <p:txBody>
          <a:bodyPr wrap="square" rtlCol="0">
            <a:spAutoFit/>
          </a:bodyPr>
          <a:lstStyle/>
          <a:p>
            <a:r>
              <a:rPr lang="sv-SE" sz="800" b="1" dirty="0"/>
              <a:t>Borlänge</a:t>
            </a:r>
            <a:endParaRPr lang="sv-SE" sz="800" dirty="0"/>
          </a:p>
        </p:txBody>
      </p:sp>
    </p:spTree>
    <p:extLst>
      <p:ext uri="{BB962C8B-B14F-4D97-AF65-F5344CB8AC3E}">
        <p14:creationId xmlns:p14="http://schemas.microsoft.com/office/powerpoint/2010/main" val="2871118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E0784-0973-48F9-AAEB-17FBE9F4D0C3}"/>
              </a:ext>
            </a:extLst>
          </p:cNvPr>
          <p:cNvSpPr>
            <a:spLocks noGrp="1"/>
          </p:cNvSpPr>
          <p:nvPr>
            <p:ph type="title"/>
          </p:nvPr>
        </p:nvSpPr>
        <p:spPr>
          <a:xfrm>
            <a:off x="637103" y="1067585"/>
            <a:ext cx="7117157" cy="626415"/>
          </a:xfrm>
        </p:spPr>
        <p:txBody>
          <a:bodyPr/>
          <a:lstStyle/>
          <a:p>
            <a:r>
              <a:rPr lang="sv-SE" b="0" dirty="0"/>
              <a:t>Kompetensutveckling för alla aktörer</a:t>
            </a:r>
          </a:p>
        </p:txBody>
      </p:sp>
      <p:sp>
        <p:nvSpPr>
          <p:cNvPr id="3" name="Content Placeholder 2">
            <a:extLst>
              <a:ext uri="{FF2B5EF4-FFF2-40B4-BE49-F238E27FC236}">
                <a16:creationId xmlns:a16="http://schemas.microsoft.com/office/drawing/2014/main" id="{CC7AFC5B-57D0-4861-8E5E-CB2AB5809EA8}"/>
              </a:ext>
            </a:extLst>
          </p:cNvPr>
          <p:cNvSpPr>
            <a:spLocks noGrp="1"/>
          </p:cNvSpPr>
          <p:nvPr>
            <p:ph idx="1"/>
          </p:nvPr>
        </p:nvSpPr>
        <p:spPr>
          <a:xfrm>
            <a:off x="628650" y="2226469"/>
            <a:ext cx="5586413" cy="3263504"/>
          </a:xfrm>
        </p:spPr>
        <p:txBody>
          <a:bodyPr>
            <a:normAutofit fontScale="92500" lnSpcReduction="10000"/>
          </a:bodyPr>
          <a:lstStyle/>
          <a:p>
            <a:pPr marL="0" indent="0">
              <a:lnSpc>
                <a:spcPct val="150000"/>
              </a:lnSpc>
              <a:buNone/>
            </a:pPr>
            <a:r>
              <a:rPr lang="sv-SE" dirty="0"/>
              <a:t>Konferenser, seminarier (</a:t>
            </a:r>
            <a:r>
              <a:rPr lang="sv-SE" dirty="0" err="1"/>
              <a:t>webbinarier</a:t>
            </a:r>
            <a:r>
              <a:rPr lang="sv-SE" dirty="0"/>
              <a:t>) och workshops</a:t>
            </a:r>
          </a:p>
          <a:p>
            <a:pPr>
              <a:lnSpc>
                <a:spcPct val="150000"/>
              </a:lnSpc>
            </a:pPr>
            <a:r>
              <a:rPr lang="sv-SE" dirty="0"/>
              <a:t>Strategiskt hållbar samhällsplanering</a:t>
            </a:r>
          </a:p>
          <a:p>
            <a:pPr>
              <a:lnSpc>
                <a:spcPct val="150000"/>
              </a:lnSpc>
            </a:pPr>
            <a:r>
              <a:rPr lang="sv-SE" dirty="0"/>
              <a:t>Innovationsstrategier i stadsutveckling</a:t>
            </a:r>
          </a:p>
          <a:p>
            <a:pPr>
              <a:lnSpc>
                <a:spcPct val="150000"/>
              </a:lnSpc>
            </a:pPr>
            <a:r>
              <a:rPr lang="sv-SE" dirty="0"/>
              <a:t>Transporteffektiv samhällsplanering</a:t>
            </a:r>
          </a:p>
          <a:p>
            <a:pPr>
              <a:lnSpc>
                <a:spcPct val="150000"/>
              </a:lnSpc>
            </a:pPr>
            <a:r>
              <a:rPr lang="sv-SE" dirty="0"/>
              <a:t>Ny regional utvecklingsstrategi – Dalastrategin</a:t>
            </a:r>
          </a:p>
          <a:p>
            <a:pPr>
              <a:lnSpc>
                <a:spcPct val="150000"/>
              </a:lnSpc>
            </a:pPr>
            <a:r>
              <a:rPr lang="sv-SE" dirty="0"/>
              <a:t>Varför ska en fysisk planerare bry sig om elförsörjning?</a:t>
            </a:r>
          </a:p>
          <a:p>
            <a:pPr>
              <a:lnSpc>
                <a:spcPct val="150000"/>
              </a:lnSpc>
            </a:pPr>
            <a:r>
              <a:rPr lang="sv-SE" dirty="0"/>
              <a:t>Värdeskapande stadsbyggnad</a:t>
            </a:r>
          </a:p>
          <a:p>
            <a:pPr>
              <a:lnSpc>
                <a:spcPct val="150000"/>
              </a:lnSpc>
            </a:pPr>
            <a:r>
              <a:rPr lang="sv-SE" dirty="0"/>
              <a:t>Målstyrning och Dalaribba</a:t>
            </a:r>
          </a:p>
        </p:txBody>
      </p:sp>
      <p:grpSp>
        <p:nvGrpSpPr>
          <p:cNvPr id="4" name="Group 3">
            <a:extLst>
              <a:ext uri="{FF2B5EF4-FFF2-40B4-BE49-F238E27FC236}">
                <a16:creationId xmlns:a16="http://schemas.microsoft.com/office/drawing/2014/main" id="{B8400480-69C1-493F-A605-768680CC825B}"/>
              </a:ext>
            </a:extLst>
          </p:cNvPr>
          <p:cNvGrpSpPr/>
          <p:nvPr/>
        </p:nvGrpSpPr>
        <p:grpSpPr>
          <a:xfrm>
            <a:off x="5779294" y="2302094"/>
            <a:ext cx="3036094" cy="3061079"/>
            <a:chOff x="461964" y="1756631"/>
            <a:chExt cx="4293389" cy="4328720"/>
          </a:xfrm>
          <a:solidFill>
            <a:schemeClr val="accent6"/>
          </a:solidFill>
        </p:grpSpPr>
        <p:sp>
          <p:nvSpPr>
            <p:cNvPr id="5" name="Oval 4">
              <a:extLst>
                <a:ext uri="{FF2B5EF4-FFF2-40B4-BE49-F238E27FC236}">
                  <a16:creationId xmlns:a16="http://schemas.microsoft.com/office/drawing/2014/main" id="{E39AC5AF-A5B0-4B5E-89B8-75D17031B9CB}"/>
                </a:ext>
              </a:extLst>
            </p:cNvPr>
            <p:cNvSpPr/>
            <p:nvPr/>
          </p:nvSpPr>
          <p:spPr>
            <a:xfrm>
              <a:off x="2946797" y="1902708"/>
              <a:ext cx="885824" cy="88582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sp>
          <p:nvSpPr>
            <p:cNvPr id="6" name="Oval 5">
              <a:extLst>
                <a:ext uri="{FF2B5EF4-FFF2-40B4-BE49-F238E27FC236}">
                  <a16:creationId xmlns:a16="http://schemas.microsoft.com/office/drawing/2014/main" id="{F5AE7F2D-5559-43A6-B0FB-3AFAB070DB61}"/>
                </a:ext>
              </a:extLst>
            </p:cNvPr>
            <p:cNvSpPr/>
            <p:nvPr/>
          </p:nvSpPr>
          <p:spPr>
            <a:xfrm>
              <a:off x="3574256" y="2322825"/>
              <a:ext cx="885824" cy="88582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sp>
          <p:nvSpPr>
            <p:cNvPr id="7" name="Oval 6">
              <a:extLst>
                <a:ext uri="{FF2B5EF4-FFF2-40B4-BE49-F238E27FC236}">
                  <a16:creationId xmlns:a16="http://schemas.microsoft.com/office/drawing/2014/main" id="{4CCC780C-3FCE-44AC-9FB8-6C257D3C9200}"/>
                </a:ext>
              </a:extLst>
            </p:cNvPr>
            <p:cNvSpPr/>
            <p:nvPr/>
          </p:nvSpPr>
          <p:spPr>
            <a:xfrm>
              <a:off x="3833812" y="2929441"/>
              <a:ext cx="885824" cy="88582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sp>
          <p:nvSpPr>
            <p:cNvPr id="8" name="Oval 7">
              <a:extLst>
                <a:ext uri="{FF2B5EF4-FFF2-40B4-BE49-F238E27FC236}">
                  <a16:creationId xmlns:a16="http://schemas.microsoft.com/office/drawing/2014/main" id="{F7832CE4-0DEE-4472-800F-33B103771BF4}"/>
                </a:ext>
              </a:extLst>
            </p:cNvPr>
            <p:cNvSpPr/>
            <p:nvPr/>
          </p:nvSpPr>
          <p:spPr>
            <a:xfrm>
              <a:off x="3869529" y="3546028"/>
              <a:ext cx="885824" cy="88582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sp>
          <p:nvSpPr>
            <p:cNvPr id="9" name="Oval 8">
              <a:extLst>
                <a:ext uri="{FF2B5EF4-FFF2-40B4-BE49-F238E27FC236}">
                  <a16:creationId xmlns:a16="http://schemas.microsoft.com/office/drawing/2014/main" id="{0CAFB93B-70D3-4D40-BFB8-DB38BFDB6809}"/>
                </a:ext>
              </a:extLst>
            </p:cNvPr>
            <p:cNvSpPr/>
            <p:nvPr/>
          </p:nvSpPr>
          <p:spPr>
            <a:xfrm>
              <a:off x="3810000" y="4355311"/>
              <a:ext cx="885824" cy="88582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sp>
          <p:nvSpPr>
            <p:cNvPr id="10" name="Oval 9">
              <a:extLst>
                <a:ext uri="{FF2B5EF4-FFF2-40B4-BE49-F238E27FC236}">
                  <a16:creationId xmlns:a16="http://schemas.microsoft.com/office/drawing/2014/main" id="{035946DA-31CC-40DC-92F9-5145B2538B69}"/>
                </a:ext>
              </a:extLst>
            </p:cNvPr>
            <p:cNvSpPr/>
            <p:nvPr/>
          </p:nvSpPr>
          <p:spPr>
            <a:xfrm>
              <a:off x="3328987" y="4852894"/>
              <a:ext cx="885824" cy="88582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sp>
          <p:nvSpPr>
            <p:cNvPr id="11" name="Oval 10">
              <a:extLst>
                <a:ext uri="{FF2B5EF4-FFF2-40B4-BE49-F238E27FC236}">
                  <a16:creationId xmlns:a16="http://schemas.microsoft.com/office/drawing/2014/main" id="{5B954895-4E15-437F-8F54-AB9AC281C697}"/>
                </a:ext>
              </a:extLst>
            </p:cNvPr>
            <p:cNvSpPr/>
            <p:nvPr/>
          </p:nvSpPr>
          <p:spPr>
            <a:xfrm>
              <a:off x="2740819" y="5167444"/>
              <a:ext cx="885824" cy="88582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sp>
          <p:nvSpPr>
            <p:cNvPr id="12" name="Oval 11">
              <a:extLst>
                <a:ext uri="{FF2B5EF4-FFF2-40B4-BE49-F238E27FC236}">
                  <a16:creationId xmlns:a16="http://schemas.microsoft.com/office/drawing/2014/main" id="{627C826C-C666-4006-8126-C369F6EC39AB}"/>
                </a:ext>
              </a:extLst>
            </p:cNvPr>
            <p:cNvSpPr/>
            <p:nvPr/>
          </p:nvSpPr>
          <p:spPr>
            <a:xfrm>
              <a:off x="2060973" y="5199527"/>
              <a:ext cx="885824" cy="88582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sp>
          <p:nvSpPr>
            <p:cNvPr id="13" name="Oval 12">
              <a:extLst>
                <a:ext uri="{FF2B5EF4-FFF2-40B4-BE49-F238E27FC236}">
                  <a16:creationId xmlns:a16="http://schemas.microsoft.com/office/drawing/2014/main" id="{79E7814D-250D-489A-92B4-E3E1C0439C88}"/>
                </a:ext>
              </a:extLst>
            </p:cNvPr>
            <p:cNvSpPr/>
            <p:nvPr/>
          </p:nvSpPr>
          <p:spPr>
            <a:xfrm>
              <a:off x="1328739" y="4953395"/>
              <a:ext cx="885824" cy="88582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sp>
          <p:nvSpPr>
            <p:cNvPr id="14" name="Oval 13">
              <a:extLst>
                <a:ext uri="{FF2B5EF4-FFF2-40B4-BE49-F238E27FC236}">
                  <a16:creationId xmlns:a16="http://schemas.microsoft.com/office/drawing/2014/main" id="{70F7DABE-B147-45F2-AD62-CBE0DC65F2C9}"/>
                </a:ext>
              </a:extLst>
            </p:cNvPr>
            <p:cNvSpPr/>
            <p:nvPr/>
          </p:nvSpPr>
          <p:spPr>
            <a:xfrm>
              <a:off x="842962" y="4491154"/>
              <a:ext cx="885824" cy="88582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sp>
          <p:nvSpPr>
            <p:cNvPr id="15" name="Oval 14">
              <a:extLst>
                <a:ext uri="{FF2B5EF4-FFF2-40B4-BE49-F238E27FC236}">
                  <a16:creationId xmlns:a16="http://schemas.microsoft.com/office/drawing/2014/main" id="{958E517F-2262-4D36-AF41-EE751E4864F7}"/>
                </a:ext>
              </a:extLst>
            </p:cNvPr>
            <p:cNvSpPr/>
            <p:nvPr/>
          </p:nvSpPr>
          <p:spPr>
            <a:xfrm>
              <a:off x="461964" y="3872409"/>
              <a:ext cx="885824" cy="88582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sp>
          <p:nvSpPr>
            <p:cNvPr id="16" name="Oval 15">
              <a:extLst>
                <a:ext uri="{FF2B5EF4-FFF2-40B4-BE49-F238E27FC236}">
                  <a16:creationId xmlns:a16="http://schemas.microsoft.com/office/drawing/2014/main" id="{22EE8F52-EBCF-4DC1-8EF6-A2B3D0976606}"/>
                </a:ext>
              </a:extLst>
            </p:cNvPr>
            <p:cNvSpPr/>
            <p:nvPr/>
          </p:nvSpPr>
          <p:spPr>
            <a:xfrm>
              <a:off x="573884" y="3263012"/>
              <a:ext cx="885824" cy="88582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sp>
          <p:nvSpPr>
            <p:cNvPr id="17" name="Oval 16">
              <a:extLst>
                <a:ext uri="{FF2B5EF4-FFF2-40B4-BE49-F238E27FC236}">
                  <a16:creationId xmlns:a16="http://schemas.microsoft.com/office/drawing/2014/main" id="{99FA20DF-1240-4BE6-9E91-E2372EB3D8F1}"/>
                </a:ext>
              </a:extLst>
            </p:cNvPr>
            <p:cNvSpPr/>
            <p:nvPr/>
          </p:nvSpPr>
          <p:spPr>
            <a:xfrm>
              <a:off x="711994" y="2691501"/>
              <a:ext cx="885824" cy="88582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sp>
          <p:nvSpPr>
            <p:cNvPr id="18" name="Oval 17">
              <a:extLst>
                <a:ext uri="{FF2B5EF4-FFF2-40B4-BE49-F238E27FC236}">
                  <a16:creationId xmlns:a16="http://schemas.microsoft.com/office/drawing/2014/main" id="{00754984-617B-4747-A906-B88026677111}"/>
                </a:ext>
              </a:extLst>
            </p:cNvPr>
            <p:cNvSpPr/>
            <p:nvPr/>
          </p:nvSpPr>
          <p:spPr>
            <a:xfrm>
              <a:off x="1040607" y="2156859"/>
              <a:ext cx="885824" cy="88582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sp>
          <p:nvSpPr>
            <p:cNvPr id="19" name="Oval 18">
              <a:extLst>
                <a:ext uri="{FF2B5EF4-FFF2-40B4-BE49-F238E27FC236}">
                  <a16:creationId xmlns:a16="http://schemas.microsoft.com/office/drawing/2014/main" id="{404E01BE-FACF-46EE-8644-8AFEFFB3CDB1}"/>
                </a:ext>
              </a:extLst>
            </p:cNvPr>
            <p:cNvSpPr/>
            <p:nvPr/>
          </p:nvSpPr>
          <p:spPr>
            <a:xfrm>
              <a:off x="1681162" y="1852424"/>
              <a:ext cx="885824" cy="88582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sp>
          <p:nvSpPr>
            <p:cNvPr id="20" name="Oval 19">
              <a:extLst>
                <a:ext uri="{FF2B5EF4-FFF2-40B4-BE49-F238E27FC236}">
                  <a16:creationId xmlns:a16="http://schemas.microsoft.com/office/drawing/2014/main" id="{EBFEB275-6C99-4162-B1EC-D2DBAFF9A07A}"/>
                </a:ext>
              </a:extLst>
            </p:cNvPr>
            <p:cNvSpPr/>
            <p:nvPr/>
          </p:nvSpPr>
          <p:spPr>
            <a:xfrm>
              <a:off x="2266950" y="1756631"/>
              <a:ext cx="885824" cy="88582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p>
          </p:txBody>
        </p:sp>
      </p:grpSp>
      <p:sp>
        <p:nvSpPr>
          <p:cNvPr id="21" name="Oval 20">
            <a:extLst>
              <a:ext uri="{FF2B5EF4-FFF2-40B4-BE49-F238E27FC236}">
                <a16:creationId xmlns:a16="http://schemas.microsoft.com/office/drawing/2014/main" id="{0E4CA20A-A2F0-4847-9AFA-8AF93A77C132}"/>
              </a:ext>
            </a:extLst>
          </p:cNvPr>
          <p:cNvSpPr/>
          <p:nvPr/>
        </p:nvSpPr>
        <p:spPr>
          <a:xfrm>
            <a:off x="7683103" y="2788811"/>
            <a:ext cx="664368" cy="664368"/>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22" name="Oval 21">
            <a:extLst>
              <a:ext uri="{FF2B5EF4-FFF2-40B4-BE49-F238E27FC236}">
                <a16:creationId xmlns:a16="http://schemas.microsoft.com/office/drawing/2014/main" id="{DAF4D5B9-8A30-4F50-AD7A-AFD351AEE24C}"/>
              </a:ext>
            </a:extLst>
          </p:cNvPr>
          <p:cNvSpPr/>
          <p:nvPr/>
        </p:nvSpPr>
        <p:spPr>
          <a:xfrm>
            <a:off x="6525815" y="2755358"/>
            <a:ext cx="664368" cy="664368"/>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23" name="Oval 22">
            <a:extLst>
              <a:ext uri="{FF2B5EF4-FFF2-40B4-BE49-F238E27FC236}">
                <a16:creationId xmlns:a16="http://schemas.microsoft.com/office/drawing/2014/main" id="{23DDD62B-18E6-4109-A4AC-4166AB78BB29}"/>
              </a:ext>
            </a:extLst>
          </p:cNvPr>
          <p:cNvSpPr/>
          <p:nvPr/>
        </p:nvSpPr>
        <p:spPr>
          <a:xfrm>
            <a:off x="6168629" y="3799095"/>
            <a:ext cx="664368" cy="664368"/>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24" name="Oval 23">
            <a:extLst>
              <a:ext uri="{FF2B5EF4-FFF2-40B4-BE49-F238E27FC236}">
                <a16:creationId xmlns:a16="http://schemas.microsoft.com/office/drawing/2014/main" id="{10722ACF-37EC-43B8-B556-3BE47D375F1A}"/>
              </a:ext>
            </a:extLst>
          </p:cNvPr>
          <p:cNvSpPr/>
          <p:nvPr/>
        </p:nvSpPr>
        <p:spPr>
          <a:xfrm>
            <a:off x="7961709" y="3912179"/>
            <a:ext cx="664368" cy="664368"/>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25" name="Oval 24">
            <a:extLst>
              <a:ext uri="{FF2B5EF4-FFF2-40B4-BE49-F238E27FC236}">
                <a16:creationId xmlns:a16="http://schemas.microsoft.com/office/drawing/2014/main" id="{4311331F-51BE-44D5-9E1E-8F333291BE86}"/>
              </a:ext>
            </a:extLst>
          </p:cNvPr>
          <p:cNvSpPr/>
          <p:nvPr/>
        </p:nvSpPr>
        <p:spPr>
          <a:xfrm>
            <a:off x="7033023" y="4532764"/>
            <a:ext cx="664368" cy="664368"/>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26" name="Oval 25">
            <a:extLst>
              <a:ext uri="{FF2B5EF4-FFF2-40B4-BE49-F238E27FC236}">
                <a16:creationId xmlns:a16="http://schemas.microsoft.com/office/drawing/2014/main" id="{8C10D6AC-2B24-4F64-8F9C-E58CC7C986CF}"/>
              </a:ext>
            </a:extLst>
          </p:cNvPr>
          <p:cNvSpPr/>
          <p:nvPr/>
        </p:nvSpPr>
        <p:spPr>
          <a:xfrm>
            <a:off x="6657975" y="3123558"/>
            <a:ext cx="1464469" cy="1464469"/>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27" name="Oval 26">
            <a:extLst>
              <a:ext uri="{FF2B5EF4-FFF2-40B4-BE49-F238E27FC236}">
                <a16:creationId xmlns:a16="http://schemas.microsoft.com/office/drawing/2014/main" id="{5B9516E0-CB0F-4A71-8501-4A5CA34E034F}"/>
              </a:ext>
            </a:extLst>
          </p:cNvPr>
          <p:cNvSpPr/>
          <p:nvPr/>
        </p:nvSpPr>
        <p:spPr>
          <a:xfrm>
            <a:off x="7058025" y="2816378"/>
            <a:ext cx="664368" cy="664368"/>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28" name="Oval 27">
            <a:extLst>
              <a:ext uri="{FF2B5EF4-FFF2-40B4-BE49-F238E27FC236}">
                <a16:creationId xmlns:a16="http://schemas.microsoft.com/office/drawing/2014/main" id="{47DF8CAA-C951-4A5C-90E6-40178FBF3E20}"/>
              </a:ext>
            </a:extLst>
          </p:cNvPr>
          <p:cNvSpPr/>
          <p:nvPr/>
        </p:nvSpPr>
        <p:spPr>
          <a:xfrm>
            <a:off x="6393657" y="3245598"/>
            <a:ext cx="664368" cy="664368"/>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29" name="Oval 28">
            <a:extLst>
              <a:ext uri="{FF2B5EF4-FFF2-40B4-BE49-F238E27FC236}">
                <a16:creationId xmlns:a16="http://schemas.microsoft.com/office/drawing/2014/main" id="{B07F42D1-FF72-4B81-B1F7-C3F72C52096A}"/>
              </a:ext>
            </a:extLst>
          </p:cNvPr>
          <p:cNvSpPr/>
          <p:nvPr/>
        </p:nvSpPr>
        <p:spPr>
          <a:xfrm>
            <a:off x="7722394" y="3328049"/>
            <a:ext cx="664368" cy="664368"/>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30" name="Oval 29">
            <a:extLst>
              <a:ext uri="{FF2B5EF4-FFF2-40B4-BE49-F238E27FC236}">
                <a16:creationId xmlns:a16="http://schemas.microsoft.com/office/drawing/2014/main" id="{BAD9429C-03E2-47D6-9E64-4D82BA856DC3}"/>
              </a:ext>
            </a:extLst>
          </p:cNvPr>
          <p:cNvSpPr/>
          <p:nvPr/>
        </p:nvSpPr>
        <p:spPr>
          <a:xfrm>
            <a:off x="7443788" y="4168335"/>
            <a:ext cx="664368" cy="664368"/>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31" name="Oval 30">
            <a:extLst>
              <a:ext uri="{FF2B5EF4-FFF2-40B4-BE49-F238E27FC236}">
                <a16:creationId xmlns:a16="http://schemas.microsoft.com/office/drawing/2014/main" id="{E03BEC6D-5D07-40F1-B5F4-E8A1909B8829}"/>
              </a:ext>
            </a:extLst>
          </p:cNvPr>
          <p:cNvSpPr/>
          <p:nvPr/>
        </p:nvSpPr>
        <p:spPr>
          <a:xfrm>
            <a:off x="6593681" y="4131279"/>
            <a:ext cx="664368" cy="664368"/>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37" name="TextBox 36">
            <a:extLst>
              <a:ext uri="{FF2B5EF4-FFF2-40B4-BE49-F238E27FC236}">
                <a16:creationId xmlns:a16="http://schemas.microsoft.com/office/drawing/2014/main" id="{9ECF25FA-152A-4CE8-B64D-B33877B8A102}"/>
              </a:ext>
            </a:extLst>
          </p:cNvPr>
          <p:cNvSpPr txBox="1"/>
          <p:nvPr/>
        </p:nvSpPr>
        <p:spPr>
          <a:xfrm>
            <a:off x="6782908" y="3312265"/>
            <a:ext cx="1289702" cy="1061829"/>
          </a:xfrm>
          <a:prstGeom prst="rect">
            <a:avLst/>
          </a:prstGeom>
          <a:noFill/>
        </p:spPr>
        <p:txBody>
          <a:bodyPr wrap="square" rtlCol="0">
            <a:spAutoFit/>
          </a:bodyPr>
          <a:lstStyle/>
          <a:p>
            <a:pPr algn="ctr"/>
            <a:r>
              <a:rPr lang="sv-SE" sz="2100" b="1" dirty="0">
                <a:solidFill>
                  <a:schemeClr val="bg1"/>
                </a:solidFill>
              </a:rPr>
              <a:t>FORUM – </a:t>
            </a:r>
          </a:p>
          <a:p>
            <a:pPr algn="ctr"/>
            <a:r>
              <a:rPr lang="sv-SE" sz="2100" b="1" dirty="0">
                <a:solidFill>
                  <a:schemeClr val="bg1"/>
                </a:solidFill>
              </a:rPr>
              <a:t>ARENA</a:t>
            </a:r>
          </a:p>
        </p:txBody>
      </p:sp>
    </p:spTree>
    <p:extLst>
      <p:ext uri="{BB962C8B-B14F-4D97-AF65-F5344CB8AC3E}">
        <p14:creationId xmlns:p14="http://schemas.microsoft.com/office/powerpoint/2010/main" val="4109636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51B9-8E68-4BD7-A571-EF9B6CDEE70F}"/>
              </a:ext>
            </a:extLst>
          </p:cNvPr>
          <p:cNvSpPr>
            <a:spLocks noGrp="1"/>
          </p:cNvSpPr>
          <p:nvPr>
            <p:ph type="title"/>
          </p:nvPr>
        </p:nvSpPr>
        <p:spPr>
          <a:xfrm>
            <a:off x="921200" y="1089744"/>
            <a:ext cx="6912000" cy="633600"/>
          </a:xfrm>
        </p:spPr>
        <p:txBody>
          <a:bodyPr/>
          <a:lstStyle/>
          <a:p>
            <a:r>
              <a:rPr lang="sv-SE" sz="3200" b="0" dirty="0"/>
              <a:t>Samarbetsbehovet kan variera</a:t>
            </a:r>
          </a:p>
        </p:txBody>
      </p:sp>
      <p:sp>
        <p:nvSpPr>
          <p:cNvPr id="5" name="Oval 4">
            <a:extLst>
              <a:ext uri="{FF2B5EF4-FFF2-40B4-BE49-F238E27FC236}">
                <a16:creationId xmlns:a16="http://schemas.microsoft.com/office/drawing/2014/main" id="{4C73EF3C-06C1-4AC7-BCA7-3F34B2B074EC}"/>
              </a:ext>
            </a:extLst>
          </p:cNvPr>
          <p:cNvSpPr/>
          <p:nvPr/>
        </p:nvSpPr>
        <p:spPr>
          <a:xfrm>
            <a:off x="669422" y="2534495"/>
            <a:ext cx="2363798" cy="2363798"/>
          </a:xfrm>
          <a:prstGeom prst="ellipse">
            <a:avLst/>
          </a:prstGeom>
          <a:solidFill>
            <a:schemeClr val="accent6">
              <a:lumMod val="40000"/>
              <a:lumOff val="60000"/>
            </a:schemeClr>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6" name="Oval 5">
            <a:extLst>
              <a:ext uri="{FF2B5EF4-FFF2-40B4-BE49-F238E27FC236}">
                <a16:creationId xmlns:a16="http://schemas.microsoft.com/office/drawing/2014/main" id="{D68CDDFD-DC1F-49C4-A2D9-2CB26FE8B4DB}"/>
              </a:ext>
            </a:extLst>
          </p:cNvPr>
          <p:cNvSpPr/>
          <p:nvPr/>
        </p:nvSpPr>
        <p:spPr>
          <a:xfrm>
            <a:off x="1389637" y="3287942"/>
            <a:ext cx="325823" cy="325823"/>
          </a:xfrm>
          <a:prstGeom prst="ellipse">
            <a:avLst/>
          </a:prstGeom>
          <a:solidFill>
            <a:schemeClr val="accent6"/>
          </a:solid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7" name="Oval 6">
            <a:extLst>
              <a:ext uri="{FF2B5EF4-FFF2-40B4-BE49-F238E27FC236}">
                <a16:creationId xmlns:a16="http://schemas.microsoft.com/office/drawing/2014/main" id="{C959AE25-3358-49CC-B26D-86FCD4A09D69}"/>
              </a:ext>
            </a:extLst>
          </p:cNvPr>
          <p:cNvSpPr/>
          <p:nvPr/>
        </p:nvSpPr>
        <p:spPr>
          <a:xfrm>
            <a:off x="2126498" y="3396817"/>
            <a:ext cx="433896" cy="433896"/>
          </a:xfrm>
          <a:prstGeom prst="ellipse">
            <a:avLst/>
          </a:prstGeom>
          <a:solidFill>
            <a:schemeClr val="accent6"/>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8" name="Oval 7">
            <a:extLst>
              <a:ext uri="{FF2B5EF4-FFF2-40B4-BE49-F238E27FC236}">
                <a16:creationId xmlns:a16="http://schemas.microsoft.com/office/drawing/2014/main" id="{B5C50AD2-AFD7-4753-AD36-891A8B7F9459}"/>
              </a:ext>
            </a:extLst>
          </p:cNvPr>
          <p:cNvSpPr/>
          <p:nvPr/>
        </p:nvSpPr>
        <p:spPr>
          <a:xfrm>
            <a:off x="1862190" y="3716413"/>
            <a:ext cx="433896" cy="433896"/>
          </a:xfrm>
          <a:prstGeom prst="ellipse">
            <a:avLst/>
          </a:prstGeom>
          <a:solidFill>
            <a:schemeClr val="accent6"/>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9" name="Oval 8">
            <a:extLst>
              <a:ext uri="{FF2B5EF4-FFF2-40B4-BE49-F238E27FC236}">
                <a16:creationId xmlns:a16="http://schemas.microsoft.com/office/drawing/2014/main" id="{744A8D80-3788-4B8B-AD69-C68B103B2B7E}"/>
              </a:ext>
            </a:extLst>
          </p:cNvPr>
          <p:cNvSpPr/>
          <p:nvPr/>
        </p:nvSpPr>
        <p:spPr>
          <a:xfrm>
            <a:off x="1772574" y="3535530"/>
            <a:ext cx="181399" cy="181399"/>
          </a:xfrm>
          <a:prstGeom prst="ellipse">
            <a:avLst/>
          </a:prstGeom>
          <a:solidFill>
            <a:schemeClr val="accent6"/>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10" name="Oval 9">
            <a:extLst>
              <a:ext uri="{FF2B5EF4-FFF2-40B4-BE49-F238E27FC236}">
                <a16:creationId xmlns:a16="http://schemas.microsoft.com/office/drawing/2014/main" id="{43D90D89-A8FB-475B-A536-30A4FD209084}"/>
              </a:ext>
            </a:extLst>
          </p:cNvPr>
          <p:cNvSpPr/>
          <p:nvPr/>
        </p:nvSpPr>
        <p:spPr>
          <a:xfrm>
            <a:off x="2035799" y="3203469"/>
            <a:ext cx="181399" cy="181399"/>
          </a:xfrm>
          <a:prstGeom prst="ellipse">
            <a:avLst/>
          </a:prstGeom>
          <a:solidFill>
            <a:schemeClr val="accent6"/>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11" name="Oval 10">
            <a:extLst>
              <a:ext uri="{FF2B5EF4-FFF2-40B4-BE49-F238E27FC236}">
                <a16:creationId xmlns:a16="http://schemas.microsoft.com/office/drawing/2014/main" id="{5C501A52-C46C-4796-B60C-A82C61B8450F}"/>
              </a:ext>
            </a:extLst>
          </p:cNvPr>
          <p:cNvSpPr/>
          <p:nvPr/>
        </p:nvSpPr>
        <p:spPr>
          <a:xfrm>
            <a:off x="1715460" y="2938033"/>
            <a:ext cx="181399" cy="181399"/>
          </a:xfrm>
          <a:prstGeom prst="ellipse">
            <a:avLst/>
          </a:prstGeom>
          <a:solidFill>
            <a:schemeClr val="accent6"/>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12" name="Oval 11">
            <a:extLst>
              <a:ext uri="{FF2B5EF4-FFF2-40B4-BE49-F238E27FC236}">
                <a16:creationId xmlns:a16="http://schemas.microsoft.com/office/drawing/2014/main" id="{61DD81D1-C127-4363-89C2-914671BB43F3}"/>
              </a:ext>
            </a:extLst>
          </p:cNvPr>
          <p:cNvSpPr/>
          <p:nvPr/>
        </p:nvSpPr>
        <p:spPr>
          <a:xfrm>
            <a:off x="1208238" y="2879462"/>
            <a:ext cx="181399" cy="181399"/>
          </a:xfrm>
          <a:prstGeom prst="ellipse">
            <a:avLst/>
          </a:prstGeom>
          <a:solidFill>
            <a:schemeClr val="accent6"/>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13" name="Oval 12">
            <a:extLst>
              <a:ext uri="{FF2B5EF4-FFF2-40B4-BE49-F238E27FC236}">
                <a16:creationId xmlns:a16="http://schemas.microsoft.com/office/drawing/2014/main" id="{030C1DAC-6753-4BBB-A074-45FC9BE1E1F7}"/>
              </a:ext>
            </a:extLst>
          </p:cNvPr>
          <p:cNvSpPr/>
          <p:nvPr/>
        </p:nvSpPr>
        <p:spPr>
          <a:xfrm>
            <a:off x="1117539" y="3511554"/>
            <a:ext cx="181399" cy="181399"/>
          </a:xfrm>
          <a:prstGeom prst="ellipse">
            <a:avLst/>
          </a:prstGeom>
          <a:solidFill>
            <a:schemeClr val="accent6"/>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14" name="Oval 13">
            <a:extLst>
              <a:ext uri="{FF2B5EF4-FFF2-40B4-BE49-F238E27FC236}">
                <a16:creationId xmlns:a16="http://schemas.microsoft.com/office/drawing/2014/main" id="{D9CAFBB7-3D2B-43B1-8E2C-31F1DF1F3EC3}"/>
              </a:ext>
            </a:extLst>
          </p:cNvPr>
          <p:cNvSpPr/>
          <p:nvPr/>
        </p:nvSpPr>
        <p:spPr>
          <a:xfrm>
            <a:off x="1631742" y="4100055"/>
            <a:ext cx="292798" cy="292798"/>
          </a:xfrm>
          <a:prstGeom prst="ellipse">
            <a:avLst/>
          </a:prstGeom>
          <a:solidFill>
            <a:schemeClr val="accent6"/>
          </a:solid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15" name="Oval 14">
            <a:extLst>
              <a:ext uri="{FF2B5EF4-FFF2-40B4-BE49-F238E27FC236}">
                <a16:creationId xmlns:a16="http://schemas.microsoft.com/office/drawing/2014/main" id="{5F3F2BEE-A544-4F91-9216-7D883249BB19}"/>
              </a:ext>
            </a:extLst>
          </p:cNvPr>
          <p:cNvSpPr/>
          <p:nvPr/>
        </p:nvSpPr>
        <p:spPr>
          <a:xfrm>
            <a:off x="2044773" y="4235664"/>
            <a:ext cx="181399" cy="181399"/>
          </a:xfrm>
          <a:prstGeom prst="ellipse">
            <a:avLst/>
          </a:prstGeom>
          <a:solidFill>
            <a:schemeClr val="accent6"/>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16" name="Oval 15">
            <a:extLst>
              <a:ext uri="{FF2B5EF4-FFF2-40B4-BE49-F238E27FC236}">
                <a16:creationId xmlns:a16="http://schemas.microsoft.com/office/drawing/2014/main" id="{5285D9C4-A2D8-4195-AA49-0816E47D691B}"/>
              </a:ext>
            </a:extLst>
          </p:cNvPr>
          <p:cNvSpPr/>
          <p:nvPr/>
        </p:nvSpPr>
        <p:spPr>
          <a:xfrm>
            <a:off x="2266950" y="4000497"/>
            <a:ext cx="181399" cy="181399"/>
          </a:xfrm>
          <a:prstGeom prst="ellipse">
            <a:avLst/>
          </a:prstGeom>
          <a:solidFill>
            <a:schemeClr val="accent6"/>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17" name="Oval 16">
            <a:extLst>
              <a:ext uri="{FF2B5EF4-FFF2-40B4-BE49-F238E27FC236}">
                <a16:creationId xmlns:a16="http://schemas.microsoft.com/office/drawing/2014/main" id="{D4F56FD0-6472-4E5B-8A59-777D939D4420}"/>
              </a:ext>
            </a:extLst>
          </p:cNvPr>
          <p:cNvSpPr/>
          <p:nvPr/>
        </p:nvSpPr>
        <p:spPr>
          <a:xfrm>
            <a:off x="2438790" y="4121838"/>
            <a:ext cx="181399" cy="181399"/>
          </a:xfrm>
          <a:prstGeom prst="ellipse">
            <a:avLst/>
          </a:prstGeom>
          <a:solidFill>
            <a:schemeClr val="accent6"/>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18" name="Oval 17">
            <a:extLst>
              <a:ext uri="{FF2B5EF4-FFF2-40B4-BE49-F238E27FC236}">
                <a16:creationId xmlns:a16="http://schemas.microsoft.com/office/drawing/2014/main" id="{009081CE-A766-4DAF-8941-BA85B1A75B6F}"/>
              </a:ext>
            </a:extLst>
          </p:cNvPr>
          <p:cNvSpPr/>
          <p:nvPr/>
        </p:nvSpPr>
        <p:spPr>
          <a:xfrm>
            <a:off x="2550563" y="4212537"/>
            <a:ext cx="292798" cy="292798"/>
          </a:xfrm>
          <a:prstGeom prst="ellipse">
            <a:avLst/>
          </a:prstGeom>
          <a:solidFill>
            <a:schemeClr val="accent6"/>
          </a:solid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19" name="Oval 18">
            <a:extLst>
              <a:ext uri="{FF2B5EF4-FFF2-40B4-BE49-F238E27FC236}">
                <a16:creationId xmlns:a16="http://schemas.microsoft.com/office/drawing/2014/main" id="{7F00CAD5-CBB2-4D46-A1C3-1A6280E3F881}"/>
              </a:ext>
            </a:extLst>
          </p:cNvPr>
          <p:cNvSpPr/>
          <p:nvPr/>
        </p:nvSpPr>
        <p:spPr>
          <a:xfrm>
            <a:off x="1628207" y="3830713"/>
            <a:ext cx="181399" cy="181399"/>
          </a:xfrm>
          <a:prstGeom prst="ellipse">
            <a:avLst/>
          </a:prstGeom>
          <a:solidFill>
            <a:schemeClr val="accent6"/>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20" name="Oval 19">
            <a:extLst>
              <a:ext uri="{FF2B5EF4-FFF2-40B4-BE49-F238E27FC236}">
                <a16:creationId xmlns:a16="http://schemas.microsoft.com/office/drawing/2014/main" id="{5CB0E300-A59C-4716-AC41-D4194FAA723E}"/>
              </a:ext>
            </a:extLst>
          </p:cNvPr>
          <p:cNvSpPr/>
          <p:nvPr/>
        </p:nvSpPr>
        <p:spPr>
          <a:xfrm>
            <a:off x="1342752" y="3842661"/>
            <a:ext cx="181399" cy="181399"/>
          </a:xfrm>
          <a:prstGeom prst="ellipse">
            <a:avLst/>
          </a:prstGeom>
          <a:solidFill>
            <a:schemeClr val="accent6"/>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21" name="Oval 20">
            <a:extLst>
              <a:ext uri="{FF2B5EF4-FFF2-40B4-BE49-F238E27FC236}">
                <a16:creationId xmlns:a16="http://schemas.microsoft.com/office/drawing/2014/main" id="{BD6AC913-4C1C-4BDE-980F-CC5DF0964613}"/>
              </a:ext>
            </a:extLst>
          </p:cNvPr>
          <p:cNvSpPr/>
          <p:nvPr/>
        </p:nvSpPr>
        <p:spPr>
          <a:xfrm>
            <a:off x="3437979" y="2534514"/>
            <a:ext cx="2363798" cy="2363798"/>
          </a:xfrm>
          <a:prstGeom prst="ellipse">
            <a:avLst/>
          </a:prstGeom>
          <a:solidFill>
            <a:schemeClr val="accent6">
              <a:lumMod val="40000"/>
              <a:lumOff val="60000"/>
            </a:schemeClr>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22" name="Oval 21">
            <a:extLst>
              <a:ext uri="{FF2B5EF4-FFF2-40B4-BE49-F238E27FC236}">
                <a16:creationId xmlns:a16="http://schemas.microsoft.com/office/drawing/2014/main" id="{393CD79D-221F-4E03-B123-B13A6FF3257E}"/>
              </a:ext>
            </a:extLst>
          </p:cNvPr>
          <p:cNvSpPr/>
          <p:nvPr/>
        </p:nvSpPr>
        <p:spPr>
          <a:xfrm>
            <a:off x="4158193" y="3287961"/>
            <a:ext cx="325823" cy="325823"/>
          </a:xfrm>
          <a:prstGeom prst="ellipse">
            <a:avLst/>
          </a:prstGeom>
          <a:solidFill>
            <a:schemeClr val="accent6"/>
          </a:solidFill>
          <a:ln w="571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23" name="Oval 22">
            <a:extLst>
              <a:ext uri="{FF2B5EF4-FFF2-40B4-BE49-F238E27FC236}">
                <a16:creationId xmlns:a16="http://schemas.microsoft.com/office/drawing/2014/main" id="{B9491788-23B4-4309-B53B-3F55930ECA2A}"/>
              </a:ext>
            </a:extLst>
          </p:cNvPr>
          <p:cNvSpPr/>
          <p:nvPr/>
        </p:nvSpPr>
        <p:spPr>
          <a:xfrm>
            <a:off x="4895055" y="3396836"/>
            <a:ext cx="433896" cy="433896"/>
          </a:xfrm>
          <a:prstGeom prst="ellipse">
            <a:avLst/>
          </a:prstGeom>
          <a:solidFill>
            <a:schemeClr val="accent6"/>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24" name="Oval 23">
            <a:extLst>
              <a:ext uri="{FF2B5EF4-FFF2-40B4-BE49-F238E27FC236}">
                <a16:creationId xmlns:a16="http://schemas.microsoft.com/office/drawing/2014/main" id="{3DF5454B-CB2D-473A-A2BE-FB42A222DCF0}"/>
              </a:ext>
            </a:extLst>
          </p:cNvPr>
          <p:cNvSpPr/>
          <p:nvPr/>
        </p:nvSpPr>
        <p:spPr>
          <a:xfrm>
            <a:off x="4630747" y="3716432"/>
            <a:ext cx="433896" cy="433896"/>
          </a:xfrm>
          <a:prstGeom prst="ellipse">
            <a:avLst/>
          </a:prstGeom>
          <a:solidFill>
            <a:schemeClr val="accent6"/>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25" name="Oval 24">
            <a:extLst>
              <a:ext uri="{FF2B5EF4-FFF2-40B4-BE49-F238E27FC236}">
                <a16:creationId xmlns:a16="http://schemas.microsoft.com/office/drawing/2014/main" id="{C4DAE0A4-6C25-4041-AD11-C7D005908D7E}"/>
              </a:ext>
            </a:extLst>
          </p:cNvPr>
          <p:cNvSpPr/>
          <p:nvPr/>
        </p:nvSpPr>
        <p:spPr>
          <a:xfrm>
            <a:off x="4541130" y="3535549"/>
            <a:ext cx="181399" cy="181399"/>
          </a:xfrm>
          <a:prstGeom prst="ellipse">
            <a:avLst/>
          </a:prstGeom>
          <a:solidFill>
            <a:schemeClr val="accent6"/>
          </a:solidFill>
          <a:ln w="571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26" name="Oval 25">
            <a:extLst>
              <a:ext uri="{FF2B5EF4-FFF2-40B4-BE49-F238E27FC236}">
                <a16:creationId xmlns:a16="http://schemas.microsoft.com/office/drawing/2014/main" id="{5F9D3743-F7E4-45C2-B1BF-939CE5557B3B}"/>
              </a:ext>
            </a:extLst>
          </p:cNvPr>
          <p:cNvSpPr/>
          <p:nvPr/>
        </p:nvSpPr>
        <p:spPr>
          <a:xfrm>
            <a:off x="4804356" y="3203488"/>
            <a:ext cx="181399" cy="181399"/>
          </a:xfrm>
          <a:prstGeom prst="ellipse">
            <a:avLst/>
          </a:prstGeom>
          <a:solidFill>
            <a:schemeClr val="accent6"/>
          </a:solidFill>
          <a:ln w="571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27" name="Oval 26">
            <a:extLst>
              <a:ext uri="{FF2B5EF4-FFF2-40B4-BE49-F238E27FC236}">
                <a16:creationId xmlns:a16="http://schemas.microsoft.com/office/drawing/2014/main" id="{D6AC8F00-4F44-483B-96F9-B9ABB18F2FB6}"/>
              </a:ext>
            </a:extLst>
          </p:cNvPr>
          <p:cNvSpPr/>
          <p:nvPr/>
        </p:nvSpPr>
        <p:spPr>
          <a:xfrm>
            <a:off x="4484016" y="2938052"/>
            <a:ext cx="181399" cy="181399"/>
          </a:xfrm>
          <a:prstGeom prst="ellipse">
            <a:avLst/>
          </a:prstGeom>
          <a:solidFill>
            <a:schemeClr val="accent6"/>
          </a:solidFill>
          <a:ln w="571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28" name="Oval 27">
            <a:extLst>
              <a:ext uri="{FF2B5EF4-FFF2-40B4-BE49-F238E27FC236}">
                <a16:creationId xmlns:a16="http://schemas.microsoft.com/office/drawing/2014/main" id="{AC3F1EF7-EE89-4F2E-BD3E-AB2B99A8563A}"/>
              </a:ext>
            </a:extLst>
          </p:cNvPr>
          <p:cNvSpPr/>
          <p:nvPr/>
        </p:nvSpPr>
        <p:spPr>
          <a:xfrm>
            <a:off x="3976795" y="2879481"/>
            <a:ext cx="181399" cy="181399"/>
          </a:xfrm>
          <a:prstGeom prst="ellipse">
            <a:avLst/>
          </a:prstGeom>
          <a:solidFill>
            <a:schemeClr val="accent6"/>
          </a:solidFill>
          <a:ln w="571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29" name="Oval 28">
            <a:extLst>
              <a:ext uri="{FF2B5EF4-FFF2-40B4-BE49-F238E27FC236}">
                <a16:creationId xmlns:a16="http://schemas.microsoft.com/office/drawing/2014/main" id="{F365A1BB-3673-4970-87EC-E8151847CD34}"/>
              </a:ext>
            </a:extLst>
          </p:cNvPr>
          <p:cNvSpPr/>
          <p:nvPr/>
        </p:nvSpPr>
        <p:spPr>
          <a:xfrm>
            <a:off x="3886095" y="3511573"/>
            <a:ext cx="181399" cy="181399"/>
          </a:xfrm>
          <a:prstGeom prst="ellipse">
            <a:avLst/>
          </a:prstGeom>
          <a:solidFill>
            <a:schemeClr val="accent6"/>
          </a:solidFill>
          <a:ln w="571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30" name="Oval 29">
            <a:extLst>
              <a:ext uri="{FF2B5EF4-FFF2-40B4-BE49-F238E27FC236}">
                <a16:creationId xmlns:a16="http://schemas.microsoft.com/office/drawing/2014/main" id="{D2DF41C3-1540-4B48-BA2D-EB9779923AC8}"/>
              </a:ext>
            </a:extLst>
          </p:cNvPr>
          <p:cNvSpPr/>
          <p:nvPr/>
        </p:nvSpPr>
        <p:spPr>
          <a:xfrm>
            <a:off x="4400298" y="4100073"/>
            <a:ext cx="292798" cy="292798"/>
          </a:xfrm>
          <a:prstGeom prst="ellipse">
            <a:avLst/>
          </a:prstGeom>
          <a:solidFill>
            <a:schemeClr val="accent6"/>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31" name="Oval 30">
            <a:extLst>
              <a:ext uri="{FF2B5EF4-FFF2-40B4-BE49-F238E27FC236}">
                <a16:creationId xmlns:a16="http://schemas.microsoft.com/office/drawing/2014/main" id="{668EDAD7-9F81-4AEA-99B7-89133619809A}"/>
              </a:ext>
            </a:extLst>
          </p:cNvPr>
          <p:cNvSpPr/>
          <p:nvPr/>
        </p:nvSpPr>
        <p:spPr>
          <a:xfrm>
            <a:off x="4813329" y="4235682"/>
            <a:ext cx="181399" cy="181399"/>
          </a:xfrm>
          <a:prstGeom prst="ellipse">
            <a:avLst/>
          </a:prstGeom>
          <a:solidFill>
            <a:schemeClr val="accent6"/>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32" name="Oval 31">
            <a:extLst>
              <a:ext uri="{FF2B5EF4-FFF2-40B4-BE49-F238E27FC236}">
                <a16:creationId xmlns:a16="http://schemas.microsoft.com/office/drawing/2014/main" id="{81C9FA92-9A98-4FC0-8B2A-876471D5BCC9}"/>
              </a:ext>
            </a:extLst>
          </p:cNvPr>
          <p:cNvSpPr/>
          <p:nvPr/>
        </p:nvSpPr>
        <p:spPr>
          <a:xfrm>
            <a:off x="5035506" y="4000515"/>
            <a:ext cx="181399" cy="181399"/>
          </a:xfrm>
          <a:prstGeom prst="ellipse">
            <a:avLst/>
          </a:prstGeom>
          <a:solidFill>
            <a:schemeClr val="accent6"/>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33" name="Oval 32">
            <a:extLst>
              <a:ext uri="{FF2B5EF4-FFF2-40B4-BE49-F238E27FC236}">
                <a16:creationId xmlns:a16="http://schemas.microsoft.com/office/drawing/2014/main" id="{24992E09-667C-4282-8E73-5DD6C19C9921}"/>
              </a:ext>
            </a:extLst>
          </p:cNvPr>
          <p:cNvSpPr/>
          <p:nvPr/>
        </p:nvSpPr>
        <p:spPr>
          <a:xfrm>
            <a:off x="5207347" y="4121857"/>
            <a:ext cx="181399" cy="181399"/>
          </a:xfrm>
          <a:prstGeom prst="ellipse">
            <a:avLst/>
          </a:prstGeom>
          <a:solidFill>
            <a:schemeClr val="accent6"/>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34" name="Oval 33">
            <a:extLst>
              <a:ext uri="{FF2B5EF4-FFF2-40B4-BE49-F238E27FC236}">
                <a16:creationId xmlns:a16="http://schemas.microsoft.com/office/drawing/2014/main" id="{B108F7E0-2869-49BE-9175-F746F7947EF1}"/>
              </a:ext>
            </a:extLst>
          </p:cNvPr>
          <p:cNvSpPr/>
          <p:nvPr/>
        </p:nvSpPr>
        <p:spPr>
          <a:xfrm>
            <a:off x="5319120" y="4212556"/>
            <a:ext cx="292798" cy="292798"/>
          </a:xfrm>
          <a:prstGeom prst="ellipse">
            <a:avLst/>
          </a:prstGeom>
          <a:solidFill>
            <a:schemeClr val="accent6"/>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35" name="Oval 34">
            <a:extLst>
              <a:ext uri="{FF2B5EF4-FFF2-40B4-BE49-F238E27FC236}">
                <a16:creationId xmlns:a16="http://schemas.microsoft.com/office/drawing/2014/main" id="{1FC79FFD-A168-44E2-911A-ED6BC98FD344}"/>
              </a:ext>
            </a:extLst>
          </p:cNvPr>
          <p:cNvSpPr/>
          <p:nvPr/>
        </p:nvSpPr>
        <p:spPr>
          <a:xfrm>
            <a:off x="4396764" y="3830732"/>
            <a:ext cx="181399" cy="181399"/>
          </a:xfrm>
          <a:prstGeom prst="ellipse">
            <a:avLst/>
          </a:prstGeom>
          <a:solidFill>
            <a:schemeClr val="accent6"/>
          </a:solidFill>
          <a:ln w="571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36" name="Oval 35">
            <a:extLst>
              <a:ext uri="{FF2B5EF4-FFF2-40B4-BE49-F238E27FC236}">
                <a16:creationId xmlns:a16="http://schemas.microsoft.com/office/drawing/2014/main" id="{0F5501EC-AAC2-4992-9C52-6052C533F76D}"/>
              </a:ext>
            </a:extLst>
          </p:cNvPr>
          <p:cNvSpPr/>
          <p:nvPr/>
        </p:nvSpPr>
        <p:spPr>
          <a:xfrm>
            <a:off x="4111308" y="3842680"/>
            <a:ext cx="181399" cy="181399"/>
          </a:xfrm>
          <a:prstGeom prst="ellipse">
            <a:avLst/>
          </a:prstGeom>
          <a:solidFill>
            <a:schemeClr val="accent6"/>
          </a:solidFill>
          <a:ln w="571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37" name="Oval 36">
            <a:extLst>
              <a:ext uri="{FF2B5EF4-FFF2-40B4-BE49-F238E27FC236}">
                <a16:creationId xmlns:a16="http://schemas.microsoft.com/office/drawing/2014/main" id="{4CAB485B-BF44-48E8-BD99-D6EFCD902036}"/>
              </a:ext>
            </a:extLst>
          </p:cNvPr>
          <p:cNvSpPr/>
          <p:nvPr/>
        </p:nvSpPr>
        <p:spPr>
          <a:xfrm>
            <a:off x="6206536" y="2534514"/>
            <a:ext cx="2363798" cy="2363798"/>
          </a:xfrm>
          <a:prstGeom prst="ellipse">
            <a:avLst/>
          </a:prstGeom>
          <a:solidFill>
            <a:schemeClr val="accent6">
              <a:lumMod val="40000"/>
              <a:lumOff val="60000"/>
            </a:schemeClr>
          </a:solidFill>
          <a:ln w="38100">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38" name="Oval 37">
            <a:extLst>
              <a:ext uri="{FF2B5EF4-FFF2-40B4-BE49-F238E27FC236}">
                <a16:creationId xmlns:a16="http://schemas.microsoft.com/office/drawing/2014/main" id="{2B626849-922D-486A-90F9-35B2F719917A}"/>
              </a:ext>
            </a:extLst>
          </p:cNvPr>
          <p:cNvSpPr/>
          <p:nvPr/>
        </p:nvSpPr>
        <p:spPr>
          <a:xfrm>
            <a:off x="6926750" y="3287961"/>
            <a:ext cx="325823" cy="325823"/>
          </a:xfrm>
          <a:prstGeom prst="ellipse">
            <a:avLst/>
          </a:prstGeom>
          <a:solidFill>
            <a:schemeClr val="accent6"/>
          </a:solidFill>
          <a:ln w="571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39" name="Oval 38">
            <a:extLst>
              <a:ext uri="{FF2B5EF4-FFF2-40B4-BE49-F238E27FC236}">
                <a16:creationId xmlns:a16="http://schemas.microsoft.com/office/drawing/2014/main" id="{B8966F38-AF76-4125-8539-88EC8F899FDF}"/>
              </a:ext>
            </a:extLst>
          </p:cNvPr>
          <p:cNvSpPr/>
          <p:nvPr/>
        </p:nvSpPr>
        <p:spPr>
          <a:xfrm>
            <a:off x="7663612" y="3396836"/>
            <a:ext cx="433896" cy="433896"/>
          </a:xfrm>
          <a:prstGeom prst="ellipse">
            <a:avLst/>
          </a:prstGeom>
          <a:solidFill>
            <a:schemeClr val="accent6"/>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40" name="Oval 39">
            <a:extLst>
              <a:ext uri="{FF2B5EF4-FFF2-40B4-BE49-F238E27FC236}">
                <a16:creationId xmlns:a16="http://schemas.microsoft.com/office/drawing/2014/main" id="{B171A8C7-0462-442B-8EAF-6778BA9CF818}"/>
              </a:ext>
            </a:extLst>
          </p:cNvPr>
          <p:cNvSpPr/>
          <p:nvPr/>
        </p:nvSpPr>
        <p:spPr>
          <a:xfrm>
            <a:off x="7399304" y="3716432"/>
            <a:ext cx="433896" cy="433896"/>
          </a:xfrm>
          <a:prstGeom prst="ellipse">
            <a:avLst/>
          </a:prstGeom>
          <a:solidFill>
            <a:schemeClr val="accent6"/>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41" name="Oval 40">
            <a:extLst>
              <a:ext uri="{FF2B5EF4-FFF2-40B4-BE49-F238E27FC236}">
                <a16:creationId xmlns:a16="http://schemas.microsoft.com/office/drawing/2014/main" id="{70037369-C614-4252-A6BE-FE00E132B478}"/>
              </a:ext>
            </a:extLst>
          </p:cNvPr>
          <p:cNvSpPr/>
          <p:nvPr/>
        </p:nvSpPr>
        <p:spPr>
          <a:xfrm>
            <a:off x="7309687" y="3535549"/>
            <a:ext cx="181399" cy="181399"/>
          </a:xfrm>
          <a:prstGeom prst="ellipse">
            <a:avLst/>
          </a:prstGeom>
          <a:solidFill>
            <a:schemeClr val="accent6"/>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42" name="Oval 41">
            <a:extLst>
              <a:ext uri="{FF2B5EF4-FFF2-40B4-BE49-F238E27FC236}">
                <a16:creationId xmlns:a16="http://schemas.microsoft.com/office/drawing/2014/main" id="{7738D7EC-2B51-40D7-9048-9368FB833A78}"/>
              </a:ext>
            </a:extLst>
          </p:cNvPr>
          <p:cNvSpPr/>
          <p:nvPr/>
        </p:nvSpPr>
        <p:spPr>
          <a:xfrm>
            <a:off x="7572912" y="3203488"/>
            <a:ext cx="181399" cy="181399"/>
          </a:xfrm>
          <a:prstGeom prst="ellipse">
            <a:avLst/>
          </a:prstGeom>
          <a:solidFill>
            <a:schemeClr val="accent6"/>
          </a:solidFill>
          <a:ln w="571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43" name="Oval 42">
            <a:extLst>
              <a:ext uri="{FF2B5EF4-FFF2-40B4-BE49-F238E27FC236}">
                <a16:creationId xmlns:a16="http://schemas.microsoft.com/office/drawing/2014/main" id="{CDFB0D8A-A74A-4DA6-9FD0-4BF0DEA3D0DE}"/>
              </a:ext>
            </a:extLst>
          </p:cNvPr>
          <p:cNvSpPr/>
          <p:nvPr/>
        </p:nvSpPr>
        <p:spPr>
          <a:xfrm>
            <a:off x="7252573" y="2938052"/>
            <a:ext cx="181399" cy="181399"/>
          </a:xfrm>
          <a:prstGeom prst="ellipse">
            <a:avLst/>
          </a:prstGeom>
          <a:solidFill>
            <a:schemeClr val="accent6"/>
          </a:solidFill>
          <a:ln w="571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44" name="Oval 43">
            <a:extLst>
              <a:ext uri="{FF2B5EF4-FFF2-40B4-BE49-F238E27FC236}">
                <a16:creationId xmlns:a16="http://schemas.microsoft.com/office/drawing/2014/main" id="{9944CFA8-3F6B-4F2F-8FA3-928571155B30}"/>
              </a:ext>
            </a:extLst>
          </p:cNvPr>
          <p:cNvSpPr/>
          <p:nvPr/>
        </p:nvSpPr>
        <p:spPr>
          <a:xfrm>
            <a:off x="6745352" y="2879481"/>
            <a:ext cx="181399" cy="181399"/>
          </a:xfrm>
          <a:prstGeom prst="ellipse">
            <a:avLst/>
          </a:prstGeom>
          <a:solidFill>
            <a:schemeClr val="accent6"/>
          </a:solidFill>
          <a:ln w="571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45" name="Oval 44">
            <a:extLst>
              <a:ext uri="{FF2B5EF4-FFF2-40B4-BE49-F238E27FC236}">
                <a16:creationId xmlns:a16="http://schemas.microsoft.com/office/drawing/2014/main" id="{BCB71BAA-4713-44C6-B481-18CC82526DB9}"/>
              </a:ext>
            </a:extLst>
          </p:cNvPr>
          <p:cNvSpPr/>
          <p:nvPr/>
        </p:nvSpPr>
        <p:spPr>
          <a:xfrm>
            <a:off x="6654652" y="3511573"/>
            <a:ext cx="181399" cy="181399"/>
          </a:xfrm>
          <a:prstGeom prst="ellipse">
            <a:avLst/>
          </a:prstGeom>
          <a:solidFill>
            <a:schemeClr val="accent6"/>
          </a:solid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46" name="Oval 45">
            <a:extLst>
              <a:ext uri="{FF2B5EF4-FFF2-40B4-BE49-F238E27FC236}">
                <a16:creationId xmlns:a16="http://schemas.microsoft.com/office/drawing/2014/main" id="{2F9CA14E-E81A-4F4D-8749-E6E8097BBC85}"/>
              </a:ext>
            </a:extLst>
          </p:cNvPr>
          <p:cNvSpPr/>
          <p:nvPr/>
        </p:nvSpPr>
        <p:spPr>
          <a:xfrm>
            <a:off x="7168855" y="4100073"/>
            <a:ext cx="292798" cy="292798"/>
          </a:xfrm>
          <a:prstGeom prst="ellipse">
            <a:avLst/>
          </a:prstGeom>
          <a:solidFill>
            <a:schemeClr val="accent6"/>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47" name="Oval 46">
            <a:extLst>
              <a:ext uri="{FF2B5EF4-FFF2-40B4-BE49-F238E27FC236}">
                <a16:creationId xmlns:a16="http://schemas.microsoft.com/office/drawing/2014/main" id="{E2536E84-3B49-45A9-B3B3-78849431C5F2}"/>
              </a:ext>
            </a:extLst>
          </p:cNvPr>
          <p:cNvSpPr/>
          <p:nvPr/>
        </p:nvSpPr>
        <p:spPr>
          <a:xfrm>
            <a:off x="7581886" y="4235682"/>
            <a:ext cx="181399" cy="181399"/>
          </a:xfrm>
          <a:prstGeom prst="ellipse">
            <a:avLst/>
          </a:prstGeom>
          <a:solidFill>
            <a:schemeClr val="accent6"/>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48" name="Oval 47">
            <a:extLst>
              <a:ext uri="{FF2B5EF4-FFF2-40B4-BE49-F238E27FC236}">
                <a16:creationId xmlns:a16="http://schemas.microsoft.com/office/drawing/2014/main" id="{EEC3C6F1-7EB2-445C-9187-D389532AFEBE}"/>
              </a:ext>
            </a:extLst>
          </p:cNvPr>
          <p:cNvSpPr/>
          <p:nvPr/>
        </p:nvSpPr>
        <p:spPr>
          <a:xfrm>
            <a:off x="7804063" y="4000515"/>
            <a:ext cx="181399" cy="181399"/>
          </a:xfrm>
          <a:prstGeom prst="ellipse">
            <a:avLst/>
          </a:prstGeom>
          <a:solidFill>
            <a:schemeClr val="accent6"/>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49" name="Oval 48">
            <a:extLst>
              <a:ext uri="{FF2B5EF4-FFF2-40B4-BE49-F238E27FC236}">
                <a16:creationId xmlns:a16="http://schemas.microsoft.com/office/drawing/2014/main" id="{6B8390F7-3547-40D1-AF42-1CB08294FE47}"/>
              </a:ext>
            </a:extLst>
          </p:cNvPr>
          <p:cNvSpPr/>
          <p:nvPr/>
        </p:nvSpPr>
        <p:spPr>
          <a:xfrm>
            <a:off x="7975904" y="4121857"/>
            <a:ext cx="181399" cy="181399"/>
          </a:xfrm>
          <a:prstGeom prst="ellipse">
            <a:avLst/>
          </a:prstGeom>
          <a:solidFill>
            <a:schemeClr val="accent6"/>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50" name="Oval 49">
            <a:extLst>
              <a:ext uri="{FF2B5EF4-FFF2-40B4-BE49-F238E27FC236}">
                <a16:creationId xmlns:a16="http://schemas.microsoft.com/office/drawing/2014/main" id="{7722F758-A71F-4F49-B963-3B2DF07EFBFC}"/>
              </a:ext>
            </a:extLst>
          </p:cNvPr>
          <p:cNvSpPr/>
          <p:nvPr/>
        </p:nvSpPr>
        <p:spPr>
          <a:xfrm>
            <a:off x="8087676" y="4212556"/>
            <a:ext cx="292798" cy="292798"/>
          </a:xfrm>
          <a:prstGeom prst="ellipse">
            <a:avLst/>
          </a:prstGeom>
          <a:solidFill>
            <a:schemeClr val="accent6"/>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51" name="Oval 50">
            <a:extLst>
              <a:ext uri="{FF2B5EF4-FFF2-40B4-BE49-F238E27FC236}">
                <a16:creationId xmlns:a16="http://schemas.microsoft.com/office/drawing/2014/main" id="{5871028D-CF20-4919-ACFE-B4008386B261}"/>
              </a:ext>
            </a:extLst>
          </p:cNvPr>
          <p:cNvSpPr/>
          <p:nvPr/>
        </p:nvSpPr>
        <p:spPr>
          <a:xfrm>
            <a:off x="7165320" y="3830732"/>
            <a:ext cx="181399" cy="181399"/>
          </a:xfrm>
          <a:prstGeom prst="ellipse">
            <a:avLst/>
          </a:prstGeom>
          <a:solidFill>
            <a:schemeClr val="accent6"/>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52" name="Oval 51">
            <a:extLst>
              <a:ext uri="{FF2B5EF4-FFF2-40B4-BE49-F238E27FC236}">
                <a16:creationId xmlns:a16="http://schemas.microsoft.com/office/drawing/2014/main" id="{566DBB00-1AAD-485A-81C6-CC1A2AF3F65B}"/>
              </a:ext>
            </a:extLst>
          </p:cNvPr>
          <p:cNvSpPr/>
          <p:nvPr/>
        </p:nvSpPr>
        <p:spPr>
          <a:xfrm>
            <a:off x="6879865" y="3842680"/>
            <a:ext cx="181399" cy="181399"/>
          </a:xfrm>
          <a:prstGeom prst="ellipse">
            <a:avLst/>
          </a:prstGeom>
          <a:solidFill>
            <a:schemeClr val="accent6"/>
          </a:solid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cxnSp>
        <p:nvCxnSpPr>
          <p:cNvPr id="53" name="Straight Arrow Connector 52">
            <a:extLst>
              <a:ext uri="{FF2B5EF4-FFF2-40B4-BE49-F238E27FC236}">
                <a16:creationId xmlns:a16="http://schemas.microsoft.com/office/drawing/2014/main" id="{F6C8C6D2-99A7-48EE-92AB-AED3CCF0CC3E}"/>
              </a:ext>
            </a:extLst>
          </p:cNvPr>
          <p:cNvCxnSpPr>
            <a:cxnSpLocks/>
          </p:cNvCxnSpPr>
          <p:nvPr/>
        </p:nvCxnSpPr>
        <p:spPr>
          <a:xfrm flipH="1">
            <a:off x="7343272" y="4456221"/>
            <a:ext cx="106002" cy="659039"/>
          </a:xfrm>
          <a:prstGeom prst="straightConnector1">
            <a:avLst/>
          </a:prstGeom>
          <a:ln w="57150">
            <a:solidFill>
              <a:srgbClr val="7030A0"/>
            </a:solidFill>
            <a:prstDash val="sys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7C8E0AB5-EFEF-4A86-894F-724733B5C8C5}"/>
              </a:ext>
            </a:extLst>
          </p:cNvPr>
          <p:cNvCxnSpPr>
            <a:cxnSpLocks/>
          </p:cNvCxnSpPr>
          <p:nvPr/>
        </p:nvCxnSpPr>
        <p:spPr>
          <a:xfrm>
            <a:off x="7634980" y="3942080"/>
            <a:ext cx="987938" cy="669390"/>
          </a:xfrm>
          <a:prstGeom prst="straightConnector1">
            <a:avLst/>
          </a:prstGeom>
          <a:ln w="57150">
            <a:solidFill>
              <a:srgbClr val="FFFF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2E24D948-FD06-4248-9054-114EEFDDCAAA}"/>
              </a:ext>
            </a:extLst>
          </p:cNvPr>
          <p:cNvCxnSpPr>
            <a:cxnSpLocks/>
          </p:cNvCxnSpPr>
          <p:nvPr/>
        </p:nvCxnSpPr>
        <p:spPr>
          <a:xfrm flipV="1">
            <a:off x="7606498" y="3001390"/>
            <a:ext cx="932989" cy="920023"/>
          </a:xfrm>
          <a:prstGeom prst="straightConnector1">
            <a:avLst/>
          </a:prstGeom>
          <a:ln w="57150">
            <a:solidFill>
              <a:srgbClr val="FFFF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F53C5291-5D22-4E55-8280-FCB375DFC6DD}"/>
              </a:ext>
            </a:extLst>
          </p:cNvPr>
          <p:cNvCxnSpPr>
            <a:cxnSpLocks/>
          </p:cNvCxnSpPr>
          <p:nvPr/>
        </p:nvCxnSpPr>
        <p:spPr>
          <a:xfrm flipH="1">
            <a:off x="6093058" y="3780223"/>
            <a:ext cx="691619" cy="466230"/>
          </a:xfrm>
          <a:prstGeom prst="straightConnector1">
            <a:avLst/>
          </a:prstGeom>
          <a:ln w="57150">
            <a:solidFill>
              <a:schemeClr val="accent2"/>
            </a:solidFill>
            <a:prstDash val="sys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391642C2-CF8D-44CB-80D0-B53DDE82292D}"/>
              </a:ext>
            </a:extLst>
          </p:cNvPr>
          <p:cNvCxnSpPr>
            <a:cxnSpLocks/>
            <a:endCxn id="38" idx="0"/>
          </p:cNvCxnSpPr>
          <p:nvPr/>
        </p:nvCxnSpPr>
        <p:spPr>
          <a:xfrm>
            <a:off x="6933426" y="2279518"/>
            <a:ext cx="156236" cy="1008443"/>
          </a:xfrm>
          <a:prstGeom prst="straightConnector1">
            <a:avLst/>
          </a:prstGeom>
          <a:ln w="57150">
            <a:solidFill>
              <a:schemeClr val="accent5"/>
            </a:solidFill>
            <a:prstDash val="sys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A547B7B9-D361-4940-AFB1-6C6F89589F73}"/>
              </a:ext>
            </a:extLst>
          </p:cNvPr>
          <p:cNvSpPr txBox="1"/>
          <p:nvPr/>
        </p:nvSpPr>
        <p:spPr>
          <a:xfrm>
            <a:off x="1077360" y="5170016"/>
            <a:ext cx="7816789" cy="261610"/>
          </a:xfrm>
          <a:prstGeom prst="rect">
            <a:avLst/>
          </a:prstGeom>
          <a:noFill/>
        </p:spPr>
        <p:txBody>
          <a:bodyPr wrap="square" rtlCol="0">
            <a:spAutoFit/>
          </a:bodyPr>
          <a:lstStyle/>
          <a:p>
            <a:r>
              <a:rPr lang="sv-SE" sz="1100" dirty="0"/>
              <a:t>Kommunstorlek		Geografi/delregioner	   Utvecklingsstråk/kopplingar inom/utom</a:t>
            </a:r>
          </a:p>
        </p:txBody>
      </p:sp>
      <p:cxnSp>
        <p:nvCxnSpPr>
          <p:cNvPr id="59" name="Straight Arrow Connector 58">
            <a:extLst>
              <a:ext uri="{FF2B5EF4-FFF2-40B4-BE49-F238E27FC236}">
                <a16:creationId xmlns:a16="http://schemas.microsoft.com/office/drawing/2014/main" id="{975F1C46-19D2-4E97-BB5A-523B4B1A2407}"/>
              </a:ext>
            </a:extLst>
          </p:cNvPr>
          <p:cNvCxnSpPr>
            <a:cxnSpLocks/>
          </p:cNvCxnSpPr>
          <p:nvPr/>
        </p:nvCxnSpPr>
        <p:spPr>
          <a:xfrm>
            <a:off x="7291713" y="3778606"/>
            <a:ext cx="371899" cy="142806"/>
          </a:xfrm>
          <a:prstGeom prst="straightConnector1">
            <a:avLst/>
          </a:prstGeom>
          <a:ln w="57150">
            <a:solidFill>
              <a:srgbClr val="FFFF00"/>
            </a:solidFill>
            <a:prstDash val="sys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3819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921055" y="1304733"/>
            <a:ext cx="7776864" cy="536848"/>
          </a:xfrm>
        </p:spPr>
        <p:txBody>
          <a:bodyPr/>
          <a:lstStyle/>
          <a:p>
            <a:pPr algn="l"/>
            <a:r>
              <a:rPr lang="sv-SE" sz="2700" dirty="0"/>
              <a:t>Projektmål</a:t>
            </a:r>
          </a:p>
        </p:txBody>
      </p:sp>
      <p:sp>
        <p:nvSpPr>
          <p:cNvPr id="3" name="Underrubrik 2"/>
          <p:cNvSpPr>
            <a:spLocks noGrp="1"/>
          </p:cNvSpPr>
          <p:nvPr>
            <p:ph type="subTitle" idx="1"/>
          </p:nvPr>
        </p:nvSpPr>
        <p:spPr>
          <a:xfrm>
            <a:off x="921055" y="1911037"/>
            <a:ext cx="8064896" cy="3318163"/>
          </a:xfrm>
        </p:spPr>
        <p:txBody>
          <a:bodyPr/>
          <a:lstStyle/>
          <a:p>
            <a:pPr algn="l"/>
            <a:endParaRPr lang="sv-SE" sz="1400" dirty="0">
              <a:latin typeface="+mn-lt"/>
            </a:endParaRPr>
          </a:p>
          <a:p>
            <a:pPr algn="l"/>
            <a:r>
              <a:rPr lang="sv-SE" sz="1400" dirty="0">
                <a:latin typeface="+mn-lt"/>
              </a:rPr>
              <a:t>Forum för kunskapsöverföring och metodutveckling</a:t>
            </a:r>
          </a:p>
          <a:p>
            <a:pPr algn="l"/>
            <a:r>
              <a:rPr lang="sv-SE" sz="1400" dirty="0">
                <a:latin typeface="+mn-lt"/>
              </a:rPr>
              <a:t> </a:t>
            </a:r>
          </a:p>
          <a:p>
            <a:pPr algn="l"/>
            <a:r>
              <a:rPr lang="sv-SE" sz="1400" dirty="0">
                <a:latin typeface="+mn-lt"/>
              </a:rPr>
              <a:t>Kunskapsunderlag</a:t>
            </a:r>
          </a:p>
          <a:p>
            <a:pPr algn="l"/>
            <a:endParaRPr lang="sv-SE" sz="1400" dirty="0">
              <a:latin typeface="+mn-lt"/>
            </a:endParaRPr>
          </a:p>
          <a:p>
            <a:pPr algn="l"/>
            <a:r>
              <a:rPr lang="sv-SE" sz="1400" dirty="0">
                <a:latin typeface="+mn-lt"/>
              </a:rPr>
              <a:t>Nyckelprojekt i fyra kommuner</a:t>
            </a:r>
          </a:p>
          <a:p>
            <a:pPr algn="l"/>
            <a:endParaRPr lang="sv-SE" sz="1400" dirty="0">
              <a:latin typeface="+mn-lt"/>
            </a:endParaRPr>
          </a:p>
          <a:p>
            <a:pPr algn="l"/>
            <a:r>
              <a:rPr lang="sv-SE" sz="1400" dirty="0">
                <a:latin typeface="+mn-lt"/>
              </a:rPr>
              <a:t>Regional samverkan</a:t>
            </a:r>
          </a:p>
          <a:p>
            <a:pPr algn="l"/>
            <a:endParaRPr lang="sv-SE" sz="1400" dirty="0">
              <a:latin typeface="+mn-lt"/>
            </a:endParaRPr>
          </a:p>
          <a:p>
            <a:pPr algn="l"/>
            <a:r>
              <a:rPr lang="sv-SE" sz="1400" dirty="0">
                <a:latin typeface="+mn-lt"/>
              </a:rPr>
              <a:t>Dalaribba</a:t>
            </a:r>
          </a:p>
          <a:p>
            <a:pPr algn="l"/>
            <a:endParaRPr lang="sv-SE" sz="1400" dirty="0">
              <a:latin typeface="+mn-lt"/>
            </a:endParaRPr>
          </a:p>
          <a:p>
            <a:pPr algn="l"/>
            <a:r>
              <a:rPr lang="sv-SE" sz="1400" dirty="0">
                <a:latin typeface="+mn-lt"/>
              </a:rPr>
              <a:t>Utveckla uppföljningen</a:t>
            </a:r>
          </a:p>
          <a:p>
            <a:pPr algn="l"/>
            <a:endParaRPr lang="sv-SE" sz="1600" dirty="0">
              <a:latin typeface="+mn-lt"/>
            </a:endParaRPr>
          </a:p>
        </p:txBody>
      </p:sp>
      <p:sp>
        <p:nvSpPr>
          <p:cNvPr id="5" name="Rectangle 2">
            <a:extLst>
              <a:ext uri="{FF2B5EF4-FFF2-40B4-BE49-F238E27FC236}">
                <a16:creationId xmlns:a16="http://schemas.microsoft.com/office/drawing/2014/main" id="{827C6D46-CF4E-40ED-88A2-CA6C870F71B9}"/>
              </a:ext>
            </a:extLst>
          </p:cNvPr>
          <p:cNvSpPr>
            <a:spLocks noChangeArrowheads="1"/>
          </p:cNvSpPr>
          <p:nvPr/>
        </p:nvSpPr>
        <p:spPr bwMode="auto">
          <a:xfrm>
            <a:off x="971600" y="4005064"/>
            <a:ext cx="352839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spTree>
    <p:extLst>
      <p:ext uri="{BB962C8B-B14F-4D97-AF65-F5344CB8AC3E}">
        <p14:creationId xmlns:p14="http://schemas.microsoft.com/office/powerpoint/2010/main" val="2300629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921055" y="1304733"/>
            <a:ext cx="7776864" cy="536848"/>
          </a:xfrm>
        </p:spPr>
        <p:txBody>
          <a:bodyPr/>
          <a:lstStyle/>
          <a:p>
            <a:pPr algn="l"/>
            <a:br>
              <a:rPr lang="sv-SE" sz="2700" dirty="0"/>
            </a:br>
            <a:r>
              <a:rPr lang="sv-SE" sz="2700" dirty="0"/>
              <a:t>Effektmål</a:t>
            </a:r>
          </a:p>
        </p:txBody>
      </p:sp>
      <p:sp>
        <p:nvSpPr>
          <p:cNvPr id="3" name="Underrubrik 2"/>
          <p:cNvSpPr>
            <a:spLocks noGrp="1"/>
          </p:cNvSpPr>
          <p:nvPr>
            <p:ph type="subTitle" idx="1"/>
          </p:nvPr>
        </p:nvSpPr>
        <p:spPr>
          <a:xfrm>
            <a:off x="921055" y="1911037"/>
            <a:ext cx="8064896" cy="3894227"/>
          </a:xfrm>
        </p:spPr>
        <p:txBody>
          <a:bodyPr/>
          <a:lstStyle/>
          <a:p>
            <a:pPr algn="l"/>
            <a:r>
              <a:rPr lang="sv-SE" sz="1400" dirty="0">
                <a:latin typeface="+mn-lt"/>
              </a:rPr>
              <a:t>Begränsad klimatpåverkan och God bebyggd miljö (nationella miljömål)</a:t>
            </a:r>
            <a:br>
              <a:rPr lang="sv-SE" sz="1400" dirty="0">
                <a:latin typeface="+mn-lt"/>
              </a:rPr>
            </a:br>
            <a:br>
              <a:rPr lang="sv-SE" sz="1400" dirty="0">
                <a:latin typeface="+mn-lt"/>
              </a:rPr>
            </a:br>
            <a:endParaRPr lang="sv-SE" sz="1400" dirty="0">
              <a:latin typeface="+mn-lt"/>
            </a:endParaRPr>
          </a:p>
          <a:p>
            <a:pPr algn="l"/>
            <a:r>
              <a:rPr lang="sv-SE" sz="1400" dirty="0">
                <a:latin typeface="+mn-lt"/>
              </a:rPr>
              <a:t>Hållbara städer och samhällen (globala)</a:t>
            </a:r>
            <a:br>
              <a:rPr lang="sv-SE" sz="1400" dirty="0">
                <a:latin typeface="+mn-lt"/>
              </a:rPr>
            </a:br>
            <a:endParaRPr lang="sv-SE" sz="1400" dirty="0">
              <a:latin typeface="+mn-lt"/>
            </a:endParaRPr>
          </a:p>
          <a:p>
            <a:pPr algn="l"/>
            <a:br>
              <a:rPr lang="sv-SE" sz="1400" dirty="0">
                <a:latin typeface="+mn-lt"/>
              </a:rPr>
            </a:br>
            <a:r>
              <a:rPr lang="sv-SE" sz="1400" dirty="0">
                <a:latin typeface="+mn-lt"/>
              </a:rPr>
              <a:t>Hållbar energi för alla (globala)</a:t>
            </a:r>
            <a:br>
              <a:rPr lang="sv-SE" sz="1400" dirty="0">
                <a:latin typeface="+mn-lt"/>
              </a:rPr>
            </a:br>
            <a:endParaRPr lang="sv-SE" sz="1400" dirty="0">
              <a:latin typeface="+mn-lt"/>
            </a:endParaRPr>
          </a:p>
          <a:p>
            <a:pPr algn="l"/>
            <a:br>
              <a:rPr lang="sv-SE" sz="1400" dirty="0">
                <a:latin typeface="+mn-lt"/>
              </a:rPr>
            </a:br>
            <a:r>
              <a:rPr lang="sv-SE" sz="1400" dirty="0">
                <a:latin typeface="+mn-lt"/>
              </a:rPr>
              <a:t>Bekämpa klimatförändringarna (globala)</a:t>
            </a:r>
            <a:br>
              <a:rPr lang="sv-SE" sz="1400" dirty="0">
                <a:latin typeface="+mn-lt"/>
              </a:rPr>
            </a:br>
            <a:endParaRPr lang="sv-SE" sz="1400" dirty="0">
              <a:latin typeface="+mn-lt"/>
            </a:endParaRPr>
          </a:p>
          <a:p>
            <a:pPr marL="285750" indent="-285750" algn="l">
              <a:buFont typeface="Arial" panose="020B0604020202020204" pitchFamily="34" charset="0"/>
              <a:buChar char="•"/>
            </a:pPr>
            <a:endParaRPr lang="sv-SE" sz="1400" dirty="0">
              <a:latin typeface="+mn-lt"/>
            </a:endParaRPr>
          </a:p>
          <a:p>
            <a:pPr algn="l"/>
            <a:r>
              <a:rPr lang="sv-SE" sz="1400" dirty="0">
                <a:latin typeface="+mn-lt"/>
              </a:rPr>
              <a:t>Stärkt </a:t>
            </a:r>
            <a:r>
              <a:rPr lang="sv-SE" sz="1400">
                <a:latin typeface="+mn-lt"/>
              </a:rPr>
              <a:t>institutionell kapacitet</a:t>
            </a:r>
          </a:p>
          <a:p>
            <a:pPr algn="l"/>
            <a:endParaRPr lang="sv-SE" sz="1400" dirty="0">
              <a:latin typeface="+mn-lt"/>
            </a:endParaRPr>
          </a:p>
          <a:p>
            <a:pPr marL="285750" indent="-285750" algn="l">
              <a:buFont typeface="Arial" panose="020B0604020202020204" pitchFamily="34" charset="0"/>
              <a:buChar char="•"/>
            </a:pPr>
            <a:endParaRPr lang="sv-SE" sz="1400" dirty="0">
              <a:latin typeface="+mn-lt"/>
            </a:endParaRPr>
          </a:p>
          <a:p>
            <a:pPr algn="l"/>
            <a:r>
              <a:rPr lang="sv-SE" sz="1400" dirty="0">
                <a:latin typeface="+mn-lt"/>
              </a:rPr>
              <a:t>Klimatsmart och hållbar samhällsplanering</a:t>
            </a:r>
          </a:p>
          <a:p>
            <a:pPr algn="l"/>
            <a:endParaRPr lang="sv-SE" sz="1600" dirty="0">
              <a:latin typeface="+mn-lt"/>
            </a:endParaRPr>
          </a:p>
        </p:txBody>
      </p:sp>
      <p:sp>
        <p:nvSpPr>
          <p:cNvPr id="5" name="Rectangle 2">
            <a:extLst>
              <a:ext uri="{FF2B5EF4-FFF2-40B4-BE49-F238E27FC236}">
                <a16:creationId xmlns:a16="http://schemas.microsoft.com/office/drawing/2014/main" id="{827C6D46-CF4E-40ED-88A2-CA6C870F71B9}"/>
              </a:ext>
            </a:extLst>
          </p:cNvPr>
          <p:cNvSpPr>
            <a:spLocks noChangeArrowheads="1"/>
          </p:cNvSpPr>
          <p:nvPr/>
        </p:nvSpPr>
        <p:spPr bwMode="auto">
          <a:xfrm>
            <a:off x="971600" y="4005064"/>
            <a:ext cx="352839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spTree>
    <p:extLst>
      <p:ext uri="{BB962C8B-B14F-4D97-AF65-F5344CB8AC3E}">
        <p14:creationId xmlns:p14="http://schemas.microsoft.com/office/powerpoint/2010/main" val="1728540548"/>
      </p:ext>
    </p:extLst>
  </p:cSld>
  <p:clrMapOvr>
    <a:masterClrMapping/>
  </p:clrMapOvr>
</p:sld>
</file>

<file path=ppt/theme/theme1.xml><?xml version="1.0" encoding="utf-8"?>
<a:theme xmlns:a="http://schemas.openxmlformats.org/drawingml/2006/main" name="Länstyrelsen4 32">
  <a:themeElements>
    <a:clrScheme name="Länstyrelsen">
      <a:dk1>
        <a:sysClr val="windowText" lastClr="000000"/>
      </a:dk1>
      <a:lt1>
        <a:sysClr val="window" lastClr="FFFFFF"/>
      </a:lt1>
      <a:dk2>
        <a:srgbClr val="1F497D"/>
      </a:dk2>
      <a:lt2>
        <a:srgbClr val="EEECE1"/>
      </a:lt2>
      <a:accent1>
        <a:srgbClr val="006FB9"/>
      </a:accent1>
      <a:accent2>
        <a:srgbClr val="FBBB21"/>
      </a:accent2>
      <a:accent3>
        <a:srgbClr val="E4032E"/>
      </a:accent3>
      <a:accent4>
        <a:srgbClr val="E6E6E6"/>
      </a:accent4>
      <a:accent5>
        <a:srgbClr val="338CC7"/>
      </a:accent5>
      <a:accent6>
        <a:srgbClr val="E93558"/>
      </a:accent6>
      <a:hlink>
        <a:srgbClr val="0000FF"/>
      </a:hlink>
      <a:folHlink>
        <a:srgbClr val="800080"/>
      </a:folHlink>
    </a:clrScheme>
    <a:fontScheme name="Länstyrelsen">
      <a:majorFont>
        <a:latin typeface="Trebuchet MS"/>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änstyrelsen4.3.potx" id="{BEE6D54B-C85E-47CA-B2C6-232CEACDD45B}" vid="{0E57C23A-9D83-4F0B-AC4C-8C1061B9F78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ansstyrelseNote xmlns="f4955eb3-d690-45e3-b349-574daf7749e1">
      <Terms xmlns="http://schemas.microsoft.com/office/infopath/2007/PartnerControls">
        <TermInfo xmlns="http://schemas.microsoft.com/office/infopath/2007/PartnerControls">
          <TermName xmlns="http://schemas.microsoft.com/office/infopath/2007/PartnerControls">Dalarna</TermName>
          <TermId xmlns="http://schemas.microsoft.com/office/infopath/2007/PartnerControls">1bbed239-f93d-432d-8364-eda29204bd94</TermId>
        </TermInfo>
      </Terms>
    </LansstyrelseNote>
    <UnitNote xmlns="f4955eb3-d690-45e3-b349-574daf7749e1">
      <Terms xmlns="http://schemas.microsoft.com/office/infopath/2007/PartnerControls"/>
    </UnitNote>
    <OrganisationTaxHTField0 xmlns="f4955eb3-d690-45e3-b349-574daf7749e1">
      <Terms xmlns="http://schemas.microsoft.com/office/infopath/2007/PartnerControls">
        <TermInfo xmlns="http://schemas.microsoft.com/office/infopath/2007/PartnerControls">
          <TermName xmlns="http://schemas.microsoft.com/office/infopath/2007/PartnerControls">Länsstyrelsens ledning</TermName>
          <TermId xmlns="http://schemas.microsoft.com/office/infopath/2007/PartnerControls">00b753d3-eb88-4f9c-86ba-dfd582115ea2</TermId>
        </TermInfo>
      </Terms>
    </OrganisationTaxHTField0>
    <LSTSubjectNote xmlns="bae65418-6835-4840-8220-6ba37f14117b">
      <Terms xmlns="http://schemas.microsoft.com/office/infopath/2007/PartnerControls">
        <TermInfo xmlns="http://schemas.microsoft.com/office/infopath/2007/PartnerControls">
          <TermName xmlns="http://schemas.microsoft.com/office/infopath/2007/PartnerControls">Grafisk profil</TermName>
          <TermId xmlns="http://schemas.microsoft.com/office/infopath/2007/PartnerControls">7907b1f8-39c3-4a14-834d-0c22efd6a592</TermId>
        </TermInfo>
      </Terms>
    </LSTSubjectNote>
    <TaxCatchAll xmlns="bae65418-6835-4840-8220-6ba37f14117b">
      <Value>491</Value>
      <Value>13</Value>
      <Value>554</Value>
      <Value>547</Value>
      <Value>546</Value>
      <Value>1</Value>
    </TaxCatchAll>
    <TaxKeywordTaxHTField xmlns="bae65418-6835-4840-8220-6ba37f14117b">
      <Terms xmlns="http://schemas.microsoft.com/office/infopath/2007/PartnerControls">
        <TermInfo xmlns="http://schemas.microsoft.com/office/infopath/2007/PartnerControls">
          <TermName xmlns="http://schemas.microsoft.com/office/infopath/2007/PartnerControls">power point</TermName>
          <TermId xmlns="http://schemas.microsoft.com/office/infopath/2007/PartnerControls">a034cac5-5ee0-4c47-ba79-0950cb76d84e</TermId>
        </TermInfo>
        <TermInfo xmlns="http://schemas.microsoft.com/office/infopath/2007/PartnerControls">
          <TermName xmlns="http://schemas.microsoft.com/office/infopath/2007/PartnerControls">bildspel</TermName>
          <TermId xmlns="http://schemas.microsoft.com/office/infopath/2007/PartnerControls">621fd751-b23a-4cba-9f8e-21a8dae8f2a7</TermId>
        </TermInfo>
      </Terms>
    </TaxKeywordTaxHTField>
    <DocumentTypeNote xmlns="C49BE291-72DF-4496-A7E2-8205EE826428">
      <Terms xmlns="http://schemas.microsoft.com/office/infopath/2007/PartnerControls">
        <TermInfo xmlns="http://schemas.microsoft.com/office/infopath/2007/PartnerControls">
          <TermName xmlns="http://schemas.microsoft.com/office/infopath/2007/PartnerControls">Mall</TermName>
          <TermId xmlns="http://schemas.microsoft.com/office/infopath/2007/PartnerControls">996c3fd9-3ed4-4635-b3ae-3e032209d55c</TermId>
        </TermInfo>
      </Terms>
    </DocumentTypeNote>
  </documentManagement>
</p:properties>
</file>

<file path=customXml/item3.xml><?xml version="1.0" encoding="utf-8"?>
<ct:contentTypeSchema xmlns:ct="http://schemas.microsoft.com/office/2006/metadata/contentType" xmlns:ma="http://schemas.microsoft.com/office/2006/metadata/properties/metaAttributes" ct:_="" ma:_="" ma:contentTypeName="Delade dokument" ma:contentTypeID="0x010100A2E9165043F24F51B6DFD495AD4ADC6800DFFEB6BFDE3DEF40B4C0535B01195D5F" ma:contentTypeVersion="13" ma:contentTypeDescription="" ma:contentTypeScope="" ma:versionID="7e0ab746f28bf4b95964d0a6b60a3335">
  <xsd:schema xmlns:xsd="http://www.w3.org/2001/XMLSchema" xmlns:xs="http://www.w3.org/2001/XMLSchema" xmlns:p="http://schemas.microsoft.com/office/2006/metadata/properties" xmlns:ns3="f4955eb3-d690-45e3-b349-574daf7749e1" xmlns:ns4="C49BE291-72DF-4496-A7E2-8205EE826428" xmlns:ns5="bae65418-6835-4840-8220-6ba37f14117b" targetNamespace="http://schemas.microsoft.com/office/2006/metadata/properties" ma:root="true" ma:fieldsID="3ed2651f52d70d35e6c69bc85ef585bc" ns3:_="" ns4:_="" ns5:_="">
    <xsd:import namespace="f4955eb3-d690-45e3-b349-574daf7749e1"/>
    <xsd:import namespace="C49BE291-72DF-4496-A7E2-8205EE826428"/>
    <xsd:import namespace="bae65418-6835-4840-8220-6ba37f14117b"/>
    <xsd:element name="properties">
      <xsd:complexType>
        <xsd:sequence>
          <xsd:element name="documentManagement">
            <xsd:complexType>
              <xsd:all>
                <xsd:element ref="ns3:LansstyrelseNote" minOccurs="0"/>
                <xsd:element ref="ns3:OrganisationTaxHTField0" minOccurs="0"/>
                <xsd:element ref="ns3:UnitNote" minOccurs="0"/>
                <xsd:element ref="ns4:DocumentTypeNote" minOccurs="0"/>
                <xsd:element ref="ns5:LSTSubjectNote" minOccurs="0"/>
                <xsd:element ref="ns5:TaxCatchAll" minOccurs="0"/>
                <xsd:element ref="ns5:TaxCatchAllLabel" minOccurs="0"/>
                <xsd:element ref="ns5: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955eb3-d690-45e3-b349-574daf7749e1" elementFormDefault="qualified">
    <xsd:import namespace="http://schemas.microsoft.com/office/2006/documentManagement/types"/>
    <xsd:import namespace="http://schemas.microsoft.com/office/infopath/2007/PartnerControls"/>
    <xsd:element name="LansstyrelseNote" ma:index="5" nillable="true" ma:taxonomy="true" ma:internalName="LansstyrelseNote" ma:taxonomyFieldName="Lansstyrelse" ma:displayName="Länsstyrelse" ma:default="-1;#|1bbed239-f93d-432d-8364-eda29204bd94" ma:fieldId="{7be40400-a0ef-437a-ad47-6897aa00a610}" ma:sspId="13388981-116e-49cc-856f-b44441908788" ma:termSetId="1bd7399e-8bd6-4a6d-aeb7-c6e871c6941f" ma:anchorId="00000000-0000-0000-0000-000000000000" ma:open="false" ma:isKeyword="false">
      <xsd:complexType>
        <xsd:sequence>
          <xsd:element ref="pc:Terms" minOccurs="0" maxOccurs="1"/>
        </xsd:sequence>
      </xsd:complexType>
    </xsd:element>
    <xsd:element name="OrganisationTaxHTField0" ma:index="7" nillable="true" ma:taxonomy="true" ma:internalName="OrganisationTaxHTField0" ma:taxonomyFieldName="OrganisationstillhorighetMult" ma:displayName="Organisationstillhörighet" ma:fieldId="{5d554d25-cef8-40af-8c58-b5bf0078b693}" ma:taxonomyMulti="true" ma:sspId="13388981-116e-49cc-856f-b44441908788" ma:termSetId="af44216e-50c3-4aa1-89a1-c73d0c2a1305" ma:anchorId="00000000-0000-0000-0000-000000000000" ma:open="false" ma:isKeyword="false">
      <xsd:complexType>
        <xsd:sequence>
          <xsd:element ref="pc:Terms" minOccurs="0" maxOccurs="1"/>
        </xsd:sequence>
      </xsd:complexType>
    </xsd:element>
    <xsd:element name="UnitNote" ma:index="9" nillable="true" ma:taxonomy="true" ma:internalName="UnitNote" ma:taxonomyFieldName="Unit" ma:displayName="Enhet" ma:fieldId="{68f86ca6-56a1-431b-90fd-e5b8618b73c3}" ma:sspId="13388981-116e-49cc-856f-b44441908788" ma:termSetId="f24b61d0-b089-4424-85b9-e92badb1763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49BE291-72DF-4496-A7E2-8205EE826428" elementFormDefault="qualified">
    <xsd:import namespace="http://schemas.microsoft.com/office/2006/documentManagement/types"/>
    <xsd:import namespace="http://schemas.microsoft.com/office/infopath/2007/PartnerControls"/>
    <xsd:element name="DocumentTypeNote" ma:index="11" ma:taxonomy="true" ma:internalName="DocumentTypeNote" ma:taxonomyFieldName="DocumentType" ma:displayName="Dokumenttyp" ma:readOnly="false" ma:fieldId="{5a6f8280-6a0b-41db-8905-adb9a1946f9e}" ma:sspId="13388981-116e-49cc-856f-b44441908788" ma:termSetId="f6ac685d-4cdc-4d4f-83dd-285566c38a8f"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ae65418-6835-4840-8220-6ba37f14117b" elementFormDefault="qualified">
    <xsd:import namespace="http://schemas.microsoft.com/office/2006/documentManagement/types"/>
    <xsd:import namespace="http://schemas.microsoft.com/office/infopath/2007/PartnerControls"/>
    <xsd:element name="LSTSubjectNote" ma:index="13" ma:taxonomy="true" ma:internalName="LSTSubjectNote" ma:taxonomyFieldName="LSTSubjectMult" ma:displayName="Ämne" ma:fieldId="{019b4b3f-8c4b-4e22-8cb6-4f2f4382408c}" ma:taxonomyMulti="true" ma:sspId="13388981-116e-49cc-856f-b44441908788" ma:termSetId="91219650-7fac-4a5e-b9a6-b613ab926231" ma:anchorId="00000000-0000-0000-0000-000000000000" ma:open="false" ma:isKeyword="false">
      <xsd:complexType>
        <xsd:sequence>
          <xsd:element ref="pc:Terms" minOccurs="0" maxOccurs="1"/>
        </xsd:sequence>
      </xsd:complexType>
    </xsd:element>
    <xsd:element name="TaxCatchAll" ma:index="14" nillable="true" ma:displayName="Taxonomy Catch All Column" ma:description="" ma:hidden="true" ma:list="{90ef004a-f402-4476-acbe-a5d73616a794}" ma:internalName="TaxCatchAll" ma:showField="CatchAllData" ma:web="bae65418-6835-4840-8220-6ba37f14117b">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hidden="true" ma:list="{90ef004a-f402-4476-acbe-a5d73616a794}" ma:internalName="TaxCatchAllLabel" ma:readOnly="true" ma:showField="CatchAllDataLabel" ma:web="bae65418-6835-4840-8220-6ba37f14117b">
      <xsd:complexType>
        <xsd:complexContent>
          <xsd:extension base="dms:MultiChoiceLookup">
            <xsd:sequence>
              <xsd:element name="Value" type="dms:Lookup" maxOccurs="unbounded" minOccurs="0" nillable="true"/>
            </xsd:sequence>
          </xsd:extension>
        </xsd:complexContent>
      </xsd:complexType>
    </xsd:element>
    <xsd:element name="TaxKeywordTaxHTField" ma:index="21" nillable="true" ma:taxonomy="true" ma:internalName="TaxKeywordTaxHTField" ma:taxonomyFieldName="TaxKeyword" ma:displayName="Nyckelord" ma:readOnly="false" ma:fieldId="{23f27201-bee3-471e-b2e7-b64fd8b7ca38}" ma:taxonomyMulti="true" ma:sspId="13388981-116e-49cc-856f-b44441908788"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3" ma:displayName="Författare"/>
        <xsd:element ref="dcterms:created" minOccurs="0" maxOccurs="1"/>
        <xsd:element ref="dc:identifier" minOccurs="0" maxOccurs="1"/>
        <xsd:element name="contentType" minOccurs="0" maxOccurs="1" type="xsd:string" ma:index="20" ma:displayName="Innehållstyp"/>
        <xsd:element ref="dc:title" maxOccurs="1" ma:index="2"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D2026B-FB30-4F21-AA03-01A86A8291EF}">
  <ds:schemaRefs>
    <ds:schemaRef ds:uri="http://schemas.microsoft.com/sharepoint/v3/contenttype/forms"/>
  </ds:schemaRefs>
</ds:datastoreItem>
</file>

<file path=customXml/itemProps2.xml><?xml version="1.0" encoding="utf-8"?>
<ds:datastoreItem xmlns:ds="http://schemas.openxmlformats.org/officeDocument/2006/customXml" ds:itemID="{F2B41C02-0617-4E60-B466-28CF89C13598}">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C49BE291-72DF-4496-A7E2-8205EE826428"/>
    <ds:schemaRef ds:uri="http://purl.org/dc/terms/"/>
    <ds:schemaRef ds:uri="http://schemas.openxmlformats.org/package/2006/metadata/core-properties"/>
    <ds:schemaRef ds:uri="bae65418-6835-4840-8220-6ba37f14117b"/>
    <ds:schemaRef ds:uri="f4955eb3-d690-45e3-b349-574daf7749e1"/>
    <ds:schemaRef ds:uri="http://www.w3.org/XML/1998/namespace"/>
    <ds:schemaRef ds:uri="http://purl.org/dc/dcmitype/"/>
  </ds:schemaRefs>
</ds:datastoreItem>
</file>

<file path=customXml/itemProps3.xml><?xml version="1.0" encoding="utf-8"?>
<ds:datastoreItem xmlns:ds="http://schemas.openxmlformats.org/officeDocument/2006/customXml" ds:itemID="{02CAAFBA-C0A6-47A6-8679-186D2BD1FA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955eb3-d690-45e3-b349-574daf7749e1"/>
    <ds:schemaRef ds:uri="C49BE291-72DF-4496-A7E2-8205EE826428"/>
    <ds:schemaRef ds:uri="bae65418-6835-4840-8220-6ba37f1411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Länstyrelsen4 32</Template>
  <TotalTime>4608</TotalTime>
  <Words>916</Words>
  <Application>Microsoft Office PowerPoint</Application>
  <PresentationFormat>Bildspel på skärmen (4:3)</PresentationFormat>
  <Paragraphs>112</Paragraphs>
  <Slides>6</Slides>
  <Notes>6</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6</vt:i4>
      </vt:variant>
    </vt:vector>
  </HeadingPairs>
  <TitlesOfParts>
    <vt:vector size="11" baseType="lpstr">
      <vt:lpstr>Arial</vt:lpstr>
      <vt:lpstr>Calibri</vt:lpstr>
      <vt:lpstr>Trebuchet MS</vt:lpstr>
      <vt:lpstr>Verdana</vt:lpstr>
      <vt:lpstr>Länstyrelsen4 32</vt:lpstr>
      <vt:lpstr>HållSam – Hållbar strategisk samhällsplanering i Dalarna</vt:lpstr>
      <vt:lpstr>HållSam – samverkan &amp; utveckling i Dalarna</vt:lpstr>
      <vt:lpstr>Kompetensutveckling för alla aktörer</vt:lpstr>
      <vt:lpstr>Samarbetsbehovet kan variera</vt:lpstr>
      <vt:lpstr>Projektmål</vt:lpstr>
      <vt:lpstr> Effektmål</vt:lpstr>
    </vt:vector>
  </TitlesOfParts>
  <Company>LST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PowerPoint-mall</dc:title>
  <dc:creator>Eldh Jenny</dc:creator>
  <cp:keywords>power point; bildspel</cp:keywords>
  <cp:lastModifiedBy>Persson Håkan W</cp:lastModifiedBy>
  <cp:revision>21</cp:revision>
  <cp:lastPrinted>2020-11-24T13:43:32Z</cp:lastPrinted>
  <dcterms:created xsi:type="dcterms:W3CDTF">2015-03-11T12:26:13Z</dcterms:created>
  <dcterms:modified xsi:type="dcterms:W3CDTF">2020-11-25T09:47:18Z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0x010100A2E9165043F24F51B6DFD495AD4ADC6800DFFEB6BFDE3DEF40B4C0535B01195D5F</vt:lpwstr>
  </property>
  <property fmtid="{D5CDD505-2E9C-101B-9397-08002B2CF9AE}" pid="3" name="TaxKeyword">
    <vt:lpwstr>547;#power point|a034cac5-5ee0-4c47-ba79-0950cb76d84e;#546;#bildspel|621fd751-b23a-4cba-9f8e-21a8dae8f2a7</vt:lpwstr>
  </property>
  <property fmtid="{D5CDD505-2E9C-101B-9397-08002B2CF9AE}" pid="4" name="OrganisationstillhorighetMult">
    <vt:lpwstr>491;#Länsstyrelsens ledning|00b753d3-eb88-4f9c-86ba-dfd582115ea2</vt:lpwstr>
  </property>
  <property fmtid="{D5CDD505-2E9C-101B-9397-08002B2CF9AE}" pid="5" name="DocumentType">
    <vt:lpwstr>13;#Mall|996c3fd9-3ed4-4635-b3ae-3e032209d55c</vt:lpwstr>
  </property>
  <property fmtid="{D5CDD505-2E9C-101B-9397-08002B2CF9AE}" pid="6" name="Unit">
    <vt:lpwstr/>
  </property>
  <property fmtid="{D5CDD505-2E9C-101B-9397-08002B2CF9AE}" pid="7" name="LSTSubjectMult">
    <vt:lpwstr>554;#Grafisk profil|7907b1f8-39c3-4a14-834d-0c22efd6a592</vt:lpwstr>
  </property>
  <property fmtid="{D5CDD505-2E9C-101B-9397-08002B2CF9AE}" pid="8" name="Lansstyrelse">
    <vt:lpwstr>1;#Dalarna|1bbed239-f93d-432d-8364-eda29204bd94</vt:lpwstr>
  </property>
</Properties>
</file>